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289" r:id="rId4"/>
    <p:sldId id="259" r:id="rId5"/>
    <p:sldId id="260" r:id="rId6"/>
    <p:sldId id="261" r:id="rId7"/>
    <p:sldId id="281" r:id="rId8"/>
    <p:sldId id="282" r:id="rId9"/>
    <p:sldId id="265" r:id="rId10"/>
    <p:sldId id="266" r:id="rId11"/>
    <p:sldId id="288" r:id="rId12"/>
    <p:sldId id="284" r:id="rId13"/>
    <p:sldId id="285" r:id="rId14"/>
    <p:sldId id="269" r:id="rId15"/>
    <p:sldId id="270" r:id="rId16"/>
    <p:sldId id="271" r:id="rId17"/>
    <p:sldId id="272" r:id="rId18"/>
    <p:sldId id="273"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9BDCA-477F-4A1B-B10C-7EF0C89E3CBD}" type="doc">
      <dgm:prSet loTypeId="urn:microsoft.com/office/officeart/2005/8/layout/arrow2" loCatId="process" qsTypeId="urn:microsoft.com/office/officeart/2005/8/quickstyle/simple1" qsCatId="simple" csTypeId="urn:microsoft.com/office/officeart/2005/8/colors/accent1_2" csCatId="accent1" phldr="1"/>
      <dgm:spPr/>
    </dgm:pt>
    <dgm:pt modelId="{EE7B8463-0586-4B2F-927B-F0530C74B064}">
      <dgm:prSet phldrT="[Text]" custT="1"/>
      <dgm:spPr/>
      <dgm:t>
        <a:bodyPr/>
        <a:lstStyle/>
        <a:p>
          <a:r>
            <a:rPr lang="fa-IR" sz="2800" dirty="0" smtClean="0">
              <a:cs typeface="B Titr" pitchFamily="2" charset="-78"/>
            </a:rPr>
            <a:t>سبک</a:t>
          </a:r>
          <a:endParaRPr lang="en-US" sz="2800" dirty="0">
            <a:cs typeface="B Titr" pitchFamily="2" charset="-78"/>
          </a:endParaRPr>
        </a:p>
      </dgm:t>
    </dgm:pt>
    <dgm:pt modelId="{850906B1-5F4F-4850-B24A-EC7668A59837}" type="parTrans" cxnId="{FB3B02ED-8A2D-4235-98E1-E2834B908866}">
      <dgm:prSet/>
      <dgm:spPr/>
      <dgm:t>
        <a:bodyPr/>
        <a:lstStyle/>
        <a:p>
          <a:endParaRPr lang="en-US"/>
        </a:p>
      </dgm:t>
    </dgm:pt>
    <dgm:pt modelId="{9D0A3E3E-03F5-4976-B30E-445E04C199CE}" type="sibTrans" cxnId="{FB3B02ED-8A2D-4235-98E1-E2834B908866}">
      <dgm:prSet/>
      <dgm:spPr/>
      <dgm:t>
        <a:bodyPr/>
        <a:lstStyle/>
        <a:p>
          <a:endParaRPr lang="en-US"/>
        </a:p>
      </dgm:t>
    </dgm:pt>
    <dgm:pt modelId="{6EF74FB5-46E1-4D05-9ECC-A7DFEBAEAFA8}">
      <dgm:prSet phldrT="[Text]" custT="1"/>
      <dgm:spPr/>
      <dgm:t>
        <a:bodyPr/>
        <a:lstStyle/>
        <a:p>
          <a:r>
            <a:rPr lang="fa-IR" sz="2800" dirty="0" smtClean="0">
              <a:cs typeface="B Titr" pitchFamily="2" charset="-78"/>
            </a:rPr>
            <a:t>متوسط</a:t>
          </a:r>
          <a:endParaRPr lang="en-US" sz="2800" dirty="0">
            <a:cs typeface="B Titr" pitchFamily="2" charset="-78"/>
          </a:endParaRPr>
        </a:p>
      </dgm:t>
    </dgm:pt>
    <dgm:pt modelId="{F90141CE-D793-4B40-8B26-5A58BB2F3BBF}" type="parTrans" cxnId="{72C92746-9877-4E38-8AA6-F0AF5371EEAB}">
      <dgm:prSet/>
      <dgm:spPr/>
      <dgm:t>
        <a:bodyPr/>
        <a:lstStyle/>
        <a:p>
          <a:endParaRPr lang="en-US"/>
        </a:p>
      </dgm:t>
    </dgm:pt>
    <dgm:pt modelId="{A0B0D647-90B1-420B-A943-197AA69E6DE6}" type="sibTrans" cxnId="{72C92746-9877-4E38-8AA6-F0AF5371EEAB}">
      <dgm:prSet/>
      <dgm:spPr/>
      <dgm:t>
        <a:bodyPr/>
        <a:lstStyle/>
        <a:p>
          <a:endParaRPr lang="en-US"/>
        </a:p>
      </dgm:t>
    </dgm:pt>
    <dgm:pt modelId="{B78C4561-996B-47EE-8617-D5654A973636}">
      <dgm:prSet phldrT="[Text]" custT="1"/>
      <dgm:spPr/>
      <dgm:t>
        <a:bodyPr/>
        <a:lstStyle/>
        <a:p>
          <a:r>
            <a:rPr lang="fa-IR" sz="4000" dirty="0" smtClean="0">
              <a:cs typeface="B Titr" pitchFamily="2" charset="-78"/>
            </a:rPr>
            <a:t>شدید</a:t>
          </a:r>
          <a:endParaRPr lang="en-US" sz="4000" dirty="0">
            <a:cs typeface="B Titr" pitchFamily="2" charset="-78"/>
          </a:endParaRPr>
        </a:p>
      </dgm:t>
    </dgm:pt>
    <dgm:pt modelId="{1488ABE6-3AFD-43CB-BB72-40226B5BC37C}" type="parTrans" cxnId="{D63A0142-D2D4-42C2-AF0C-3D4BC5505DCE}">
      <dgm:prSet/>
      <dgm:spPr/>
      <dgm:t>
        <a:bodyPr/>
        <a:lstStyle/>
        <a:p>
          <a:endParaRPr lang="en-US"/>
        </a:p>
      </dgm:t>
    </dgm:pt>
    <dgm:pt modelId="{1FD17F91-80D0-4D06-A2E8-530DD005D8F3}" type="sibTrans" cxnId="{D63A0142-D2D4-42C2-AF0C-3D4BC5505DCE}">
      <dgm:prSet/>
      <dgm:spPr/>
      <dgm:t>
        <a:bodyPr/>
        <a:lstStyle/>
        <a:p>
          <a:endParaRPr lang="en-US"/>
        </a:p>
      </dgm:t>
    </dgm:pt>
    <dgm:pt modelId="{DA41B01E-927D-454E-A3A1-A3694A0CA1DC}" type="pres">
      <dgm:prSet presAssocID="{DF49BDCA-477F-4A1B-B10C-7EF0C89E3CBD}" presName="arrowDiagram" presStyleCnt="0">
        <dgm:presLayoutVars>
          <dgm:chMax val="5"/>
          <dgm:dir/>
          <dgm:resizeHandles val="exact"/>
        </dgm:presLayoutVars>
      </dgm:prSet>
      <dgm:spPr/>
    </dgm:pt>
    <dgm:pt modelId="{C98F5F8F-2ADA-4AD8-A991-6DA2A905E30E}" type="pres">
      <dgm:prSet presAssocID="{DF49BDCA-477F-4A1B-B10C-7EF0C89E3CBD}" presName="arrow" presStyleLbl="bgShp" presStyleIdx="0" presStyleCnt="1" custLinFactNeighborY="5417">
        <dgm:style>
          <a:lnRef idx="0">
            <a:schemeClr val="accent5"/>
          </a:lnRef>
          <a:fillRef idx="3">
            <a:schemeClr val="accent5"/>
          </a:fillRef>
          <a:effectRef idx="3">
            <a:schemeClr val="accent5"/>
          </a:effectRef>
          <a:fontRef idx="minor">
            <a:schemeClr val="lt1"/>
          </a:fontRef>
        </dgm:style>
      </dgm:prSet>
      <dgm:spPr/>
    </dgm:pt>
    <dgm:pt modelId="{372FFA23-F54B-4368-879B-78A71685F965}" type="pres">
      <dgm:prSet presAssocID="{DF49BDCA-477F-4A1B-B10C-7EF0C89E3CBD}" presName="arrowDiagram3" presStyleCnt="0"/>
      <dgm:spPr/>
    </dgm:pt>
    <dgm:pt modelId="{8DFAFD5F-6EB3-42F4-B7C5-D1059E1FC874}" type="pres">
      <dgm:prSet presAssocID="{EE7B8463-0586-4B2F-927B-F0530C74B064}" presName="bullet3a" presStyleLbl="node1" presStyleIdx="0" presStyleCnt="3">
        <dgm:style>
          <a:lnRef idx="0">
            <a:schemeClr val="accent2"/>
          </a:lnRef>
          <a:fillRef idx="3">
            <a:schemeClr val="accent2"/>
          </a:fillRef>
          <a:effectRef idx="3">
            <a:schemeClr val="accent2"/>
          </a:effectRef>
          <a:fontRef idx="minor">
            <a:schemeClr val="lt1"/>
          </a:fontRef>
        </dgm:style>
      </dgm:prSet>
      <dgm:spPr/>
    </dgm:pt>
    <dgm:pt modelId="{48EC9612-D77D-4AC9-8B06-16AFFB9643A0}" type="pres">
      <dgm:prSet presAssocID="{EE7B8463-0586-4B2F-927B-F0530C74B064}" presName="textBox3a" presStyleLbl="revTx" presStyleIdx="0" presStyleCnt="3">
        <dgm:presLayoutVars>
          <dgm:bulletEnabled val="1"/>
        </dgm:presLayoutVars>
      </dgm:prSet>
      <dgm:spPr/>
      <dgm:t>
        <a:bodyPr/>
        <a:lstStyle/>
        <a:p>
          <a:endParaRPr lang="en-US"/>
        </a:p>
      </dgm:t>
    </dgm:pt>
    <dgm:pt modelId="{4E806D41-AD77-493B-BA28-0120738972CA}" type="pres">
      <dgm:prSet presAssocID="{6EF74FB5-46E1-4D05-9ECC-A7DFEBAEAFA8}" presName="bullet3b" presStyleLbl="node1" presStyleIdx="1" presStyleCnt="3">
        <dgm:style>
          <a:lnRef idx="0">
            <a:schemeClr val="accent4"/>
          </a:lnRef>
          <a:fillRef idx="3">
            <a:schemeClr val="accent4"/>
          </a:fillRef>
          <a:effectRef idx="3">
            <a:schemeClr val="accent4"/>
          </a:effectRef>
          <a:fontRef idx="minor">
            <a:schemeClr val="lt1"/>
          </a:fontRef>
        </dgm:style>
      </dgm:prSet>
      <dgm:spPr/>
    </dgm:pt>
    <dgm:pt modelId="{D3C88B2F-8BEB-44EF-B7E9-3CE744EE4BE4}" type="pres">
      <dgm:prSet presAssocID="{6EF74FB5-46E1-4D05-9ECC-A7DFEBAEAFA8}" presName="textBox3b" presStyleLbl="revTx" presStyleIdx="1" presStyleCnt="3">
        <dgm:presLayoutVars>
          <dgm:bulletEnabled val="1"/>
        </dgm:presLayoutVars>
      </dgm:prSet>
      <dgm:spPr/>
      <dgm:t>
        <a:bodyPr/>
        <a:lstStyle/>
        <a:p>
          <a:endParaRPr lang="en-US"/>
        </a:p>
      </dgm:t>
    </dgm:pt>
    <dgm:pt modelId="{5FD91248-78C5-43F5-A5F7-E0714E53CCB4}" type="pres">
      <dgm:prSet presAssocID="{B78C4561-996B-47EE-8617-D5654A973636}" presName="bullet3c" presStyleLbl="node1" presStyleIdx="2" presStyleCnt="3">
        <dgm:style>
          <a:lnRef idx="0">
            <a:schemeClr val="accent3"/>
          </a:lnRef>
          <a:fillRef idx="3">
            <a:schemeClr val="accent3"/>
          </a:fillRef>
          <a:effectRef idx="3">
            <a:schemeClr val="accent3"/>
          </a:effectRef>
          <a:fontRef idx="minor">
            <a:schemeClr val="lt1"/>
          </a:fontRef>
        </dgm:style>
      </dgm:prSet>
      <dgm:spPr/>
    </dgm:pt>
    <dgm:pt modelId="{F1C3ECDB-0F1F-4AF4-B9B6-789DAF17C250}" type="pres">
      <dgm:prSet presAssocID="{B78C4561-996B-47EE-8617-D5654A973636}" presName="textBox3c" presStyleLbl="revTx" presStyleIdx="2" presStyleCnt="3">
        <dgm:presLayoutVars>
          <dgm:bulletEnabled val="1"/>
        </dgm:presLayoutVars>
      </dgm:prSet>
      <dgm:spPr/>
      <dgm:t>
        <a:bodyPr/>
        <a:lstStyle/>
        <a:p>
          <a:endParaRPr lang="en-US"/>
        </a:p>
      </dgm:t>
    </dgm:pt>
  </dgm:ptLst>
  <dgm:cxnLst>
    <dgm:cxn modelId="{D63A0142-D2D4-42C2-AF0C-3D4BC5505DCE}" srcId="{DF49BDCA-477F-4A1B-B10C-7EF0C89E3CBD}" destId="{B78C4561-996B-47EE-8617-D5654A973636}" srcOrd="2" destOrd="0" parTransId="{1488ABE6-3AFD-43CB-BB72-40226B5BC37C}" sibTransId="{1FD17F91-80D0-4D06-A2E8-530DD005D8F3}"/>
    <dgm:cxn modelId="{FB3B02ED-8A2D-4235-98E1-E2834B908866}" srcId="{DF49BDCA-477F-4A1B-B10C-7EF0C89E3CBD}" destId="{EE7B8463-0586-4B2F-927B-F0530C74B064}" srcOrd="0" destOrd="0" parTransId="{850906B1-5F4F-4850-B24A-EC7668A59837}" sibTransId="{9D0A3E3E-03F5-4976-B30E-445E04C199CE}"/>
    <dgm:cxn modelId="{94FA0D32-1D82-4432-922F-50809E7AE302}" type="presOf" srcId="{B78C4561-996B-47EE-8617-D5654A973636}" destId="{F1C3ECDB-0F1F-4AF4-B9B6-789DAF17C250}" srcOrd="0" destOrd="0" presId="urn:microsoft.com/office/officeart/2005/8/layout/arrow2"/>
    <dgm:cxn modelId="{72C92746-9877-4E38-8AA6-F0AF5371EEAB}" srcId="{DF49BDCA-477F-4A1B-B10C-7EF0C89E3CBD}" destId="{6EF74FB5-46E1-4D05-9ECC-A7DFEBAEAFA8}" srcOrd="1" destOrd="0" parTransId="{F90141CE-D793-4B40-8B26-5A58BB2F3BBF}" sibTransId="{A0B0D647-90B1-420B-A943-197AA69E6DE6}"/>
    <dgm:cxn modelId="{26A34EAA-1641-4A4A-AA2E-539933F72B6D}" type="presOf" srcId="{DF49BDCA-477F-4A1B-B10C-7EF0C89E3CBD}" destId="{DA41B01E-927D-454E-A3A1-A3694A0CA1DC}" srcOrd="0" destOrd="0" presId="urn:microsoft.com/office/officeart/2005/8/layout/arrow2"/>
    <dgm:cxn modelId="{9AF96222-3C78-4A1B-843C-C6F8494308CA}" type="presOf" srcId="{6EF74FB5-46E1-4D05-9ECC-A7DFEBAEAFA8}" destId="{D3C88B2F-8BEB-44EF-B7E9-3CE744EE4BE4}" srcOrd="0" destOrd="0" presId="urn:microsoft.com/office/officeart/2005/8/layout/arrow2"/>
    <dgm:cxn modelId="{D0B7EB96-3D83-4791-9642-89E126D55BCF}" type="presOf" srcId="{EE7B8463-0586-4B2F-927B-F0530C74B064}" destId="{48EC9612-D77D-4AC9-8B06-16AFFB9643A0}" srcOrd="0" destOrd="0" presId="urn:microsoft.com/office/officeart/2005/8/layout/arrow2"/>
    <dgm:cxn modelId="{EE781816-0FF0-4B4D-B93F-2E28FB34C558}" type="presParOf" srcId="{DA41B01E-927D-454E-A3A1-A3694A0CA1DC}" destId="{C98F5F8F-2ADA-4AD8-A991-6DA2A905E30E}" srcOrd="0" destOrd="0" presId="urn:microsoft.com/office/officeart/2005/8/layout/arrow2"/>
    <dgm:cxn modelId="{CD68C6D7-98C4-4FAB-AEC2-1AF2E7A11681}" type="presParOf" srcId="{DA41B01E-927D-454E-A3A1-A3694A0CA1DC}" destId="{372FFA23-F54B-4368-879B-78A71685F965}" srcOrd="1" destOrd="0" presId="urn:microsoft.com/office/officeart/2005/8/layout/arrow2"/>
    <dgm:cxn modelId="{93282E12-850B-4F8C-AB8A-BCDE85E67E1B}" type="presParOf" srcId="{372FFA23-F54B-4368-879B-78A71685F965}" destId="{8DFAFD5F-6EB3-42F4-B7C5-D1059E1FC874}" srcOrd="0" destOrd="0" presId="urn:microsoft.com/office/officeart/2005/8/layout/arrow2"/>
    <dgm:cxn modelId="{C1984CD6-DF90-44CD-A56C-37530E56F4CC}" type="presParOf" srcId="{372FFA23-F54B-4368-879B-78A71685F965}" destId="{48EC9612-D77D-4AC9-8B06-16AFFB9643A0}" srcOrd="1" destOrd="0" presId="urn:microsoft.com/office/officeart/2005/8/layout/arrow2"/>
    <dgm:cxn modelId="{8B1B4602-0FF5-421F-B94F-909860099676}" type="presParOf" srcId="{372FFA23-F54B-4368-879B-78A71685F965}" destId="{4E806D41-AD77-493B-BA28-0120738972CA}" srcOrd="2" destOrd="0" presId="urn:microsoft.com/office/officeart/2005/8/layout/arrow2"/>
    <dgm:cxn modelId="{D6A8D6A5-B2BE-4F6F-991D-C6CC960C4838}" type="presParOf" srcId="{372FFA23-F54B-4368-879B-78A71685F965}" destId="{D3C88B2F-8BEB-44EF-B7E9-3CE744EE4BE4}" srcOrd="3" destOrd="0" presId="urn:microsoft.com/office/officeart/2005/8/layout/arrow2"/>
    <dgm:cxn modelId="{0E362B33-67B5-4CB2-97BF-6C7CF4DF9D05}" type="presParOf" srcId="{372FFA23-F54B-4368-879B-78A71685F965}" destId="{5FD91248-78C5-43F5-A5F7-E0714E53CCB4}" srcOrd="4" destOrd="0" presId="urn:microsoft.com/office/officeart/2005/8/layout/arrow2"/>
    <dgm:cxn modelId="{967A3E7D-75FB-49B0-95A1-EFD0ECACC3AA}" type="presParOf" srcId="{372FFA23-F54B-4368-879B-78A71685F965}" destId="{F1C3ECDB-0F1F-4AF4-B9B6-789DAF17C25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F8F-2ADA-4AD8-A991-6DA2A905E30E}">
      <dsp:nvSpPr>
        <dsp:cNvPr id="0" name=""/>
        <dsp:cNvSpPr/>
      </dsp:nvSpPr>
      <dsp:spPr>
        <a:xfrm>
          <a:off x="0" y="254000"/>
          <a:ext cx="6096000" cy="3810000"/>
        </a:xfrm>
        <a:prstGeom prst="swooshArrow">
          <a:avLst>
            <a:gd name="adj1" fmla="val 25000"/>
            <a:gd name="adj2" fmla="val 25000"/>
          </a:avLst>
        </a:prstGeom>
        <a:gradFill rotWithShape="1">
          <a:gsLst>
            <a:gs pos="0">
              <a:schemeClr val="accent5">
                <a:tint val="73000"/>
                <a:shade val="100000"/>
                <a:satMod val="150000"/>
              </a:schemeClr>
            </a:gs>
            <a:gs pos="25000">
              <a:schemeClr val="accent5">
                <a:tint val="96000"/>
                <a:shade val="80000"/>
                <a:satMod val="105000"/>
              </a:schemeClr>
            </a:gs>
            <a:gs pos="38000">
              <a:schemeClr val="accent5">
                <a:tint val="96000"/>
                <a:shade val="59000"/>
                <a:satMod val="120000"/>
              </a:schemeClr>
            </a:gs>
            <a:gs pos="55000">
              <a:schemeClr val="accent5">
                <a:tint val="100000"/>
                <a:shade val="57000"/>
                <a:satMod val="120000"/>
              </a:schemeClr>
            </a:gs>
            <a:gs pos="80000">
              <a:schemeClr val="accent5">
                <a:tint val="100000"/>
                <a:shade val="56000"/>
                <a:satMod val="145000"/>
              </a:schemeClr>
            </a:gs>
            <a:gs pos="88000">
              <a:schemeClr val="accent5">
                <a:tint val="100000"/>
                <a:shade val="63000"/>
                <a:satMod val="160000"/>
              </a:schemeClr>
            </a:gs>
            <a:gs pos="100000">
              <a:schemeClr val="accent5">
                <a:tint val="99000"/>
                <a:shade val="100000"/>
                <a:satMod val="155000"/>
              </a:schemeClr>
            </a:gs>
          </a:gsLst>
          <a:lin ang="5400000" scaled="0"/>
        </a:gradFill>
        <a:ln>
          <a:noFill/>
        </a:ln>
        <a:effectLst>
          <a:glow rad="50800">
            <a:schemeClr val="accent5">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shade val="30000"/>
              <a:satMod val="150000"/>
            </a:schemeClr>
          </a:contourClr>
        </a:sp3d>
      </dsp:spPr>
      <dsp:style>
        <a:lnRef idx="0">
          <a:schemeClr val="accent5"/>
        </a:lnRef>
        <a:fillRef idx="3">
          <a:schemeClr val="accent5"/>
        </a:fillRef>
        <a:effectRef idx="3">
          <a:schemeClr val="accent5"/>
        </a:effectRef>
        <a:fontRef idx="minor">
          <a:schemeClr val="lt1"/>
        </a:fontRef>
      </dsp:style>
    </dsp:sp>
    <dsp:sp modelId="{8DFAFD5F-6EB3-42F4-B7C5-D1059E1FC874}">
      <dsp:nvSpPr>
        <dsp:cNvPr id="0" name=""/>
        <dsp:cNvSpPr/>
      </dsp:nvSpPr>
      <dsp:spPr>
        <a:xfrm>
          <a:off x="774192" y="2756661"/>
          <a:ext cx="158496" cy="158496"/>
        </a:xfrm>
        <a:prstGeom prst="ellipse">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sp>
    <dsp:sp modelId="{48EC9612-D77D-4AC9-8B06-16AFFB9643A0}">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244600">
            <a:lnSpc>
              <a:spcPct val="90000"/>
            </a:lnSpc>
            <a:spcBef>
              <a:spcPct val="0"/>
            </a:spcBef>
            <a:spcAft>
              <a:spcPct val="35000"/>
            </a:spcAft>
          </a:pPr>
          <a:r>
            <a:rPr lang="fa-IR" sz="2800" kern="1200" dirty="0" smtClean="0">
              <a:cs typeface="B Titr" pitchFamily="2" charset="-78"/>
            </a:rPr>
            <a:t>سبک</a:t>
          </a:r>
          <a:endParaRPr lang="en-US" sz="2800" kern="1200" dirty="0">
            <a:cs typeface="B Titr" pitchFamily="2" charset="-78"/>
          </a:endParaRPr>
        </a:p>
      </dsp:txBody>
      <dsp:txXfrm>
        <a:off x="853440" y="2835910"/>
        <a:ext cx="1420368" cy="1101090"/>
      </dsp:txXfrm>
    </dsp:sp>
    <dsp:sp modelId="{4E806D41-AD77-493B-BA28-0120738972CA}">
      <dsp:nvSpPr>
        <dsp:cNvPr id="0" name=""/>
        <dsp:cNvSpPr/>
      </dsp:nvSpPr>
      <dsp:spPr>
        <a:xfrm>
          <a:off x="2173224" y="1721103"/>
          <a:ext cx="286512" cy="286512"/>
        </a:xfrm>
        <a:prstGeom prst="ellipse">
          <a:avLst/>
        </a:prstGeom>
        <a:gradFill rotWithShape="1">
          <a:gsLst>
            <a:gs pos="0">
              <a:schemeClr val="accent4">
                <a:tint val="73000"/>
                <a:shade val="100000"/>
                <a:satMod val="150000"/>
              </a:schemeClr>
            </a:gs>
            <a:gs pos="25000">
              <a:schemeClr val="accent4">
                <a:tint val="96000"/>
                <a:shade val="80000"/>
                <a:satMod val="105000"/>
              </a:schemeClr>
            </a:gs>
            <a:gs pos="38000">
              <a:schemeClr val="accent4">
                <a:tint val="96000"/>
                <a:shade val="59000"/>
                <a:satMod val="120000"/>
              </a:schemeClr>
            </a:gs>
            <a:gs pos="55000">
              <a:schemeClr val="accent4">
                <a:tint val="100000"/>
                <a:shade val="57000"/>
                <a:satMod val="120000"/>
              </a:schemeClr>
            </a:gs>
            <a:gs pos="80000">
              <a:schemeClr val="accent4">
                <a:tint val="100000"/>
                <a:shade val="56000"/>
                <a:satMod val="145000"/>
              </a:schemeClr>
            </a:gs>
            <a:gs pos="88000">
              <a:schemeClr val="accent4">
                <a:tint val="100000"/>
                <a:shade val="63000"/>
                <a:satMod val="160000"/>
              </a:schemeClr>
            </a:gs>
            <a:gs pos="100000">
              <a:schemeClr val="accent4">
                <a:tint val="99000"/>
                <a:shade val="100000"/>
                <a:satMod val="155000"/>
              </a:schemeClr>
            </a:gs>
          </a:gsLst>
          <a:lin ang="5400000" scaled="0"/>
        </a:gradFill>
        <a:ln>
          <a:noFill/>
        </a:ln>
        <a:effectLst>
          <a:glow rad="50800">
            <a:schemeClr val="accent4">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shade val="30000"/>
              <a:satMod val="150000"/>
            </a:schemeClr>
          </a:contourClr>
        </a:sp3d>
      </dsp:spPr>
      <dsp:style>
        <a:lnRef idx="0">
          <a:schemeClr val="accent4"/>
        </a:lnRef>
        <a:fillRef idx="3">
          <a:schemeClr val="accent4"/>
        </a:fillRef>
        <a:effectRef idx="3">
          <a:schemeClr val="accent4"/>
        </a:effectRef>
        <a:fontRef idx="minor">
          <a:schemeClr val="lt1"/>
        </a:fontRef>
      </dsp:style>
    </dsp:sp>
    <dsp:sp modelId="{D3C88B2F-8BEB-44EF-B7E9-3CE744EE4BE4}">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244600">
            <a:lnSpc>
              <a:spcPct val="90000"/>
            </a:lnSpc>
            <a:spcBef>
              <a:spcPct val="0"/>
            </a:spcBef>
            <a:spcAft>
              <a:spcPct val="35000"/>
            </a:spcAft>
          </a:pPr>
          <a:r>
            <a:rPr lang="fa-IR" sz="2800" kern="1200" dirty="0" smtClean="0">
              <a:cs typeface="B Titr" pitchFamily="2" charset="-78"/>
            </a:rPr>
            <a:t>متوسط</a:t>
          </a:r>
          <a:endParaRPr lang="en-US" sz="2800" kern="1200" dirty="0">
            <a:cs typeface="B Titr" pitchFamily="2" charset="-78"/>
          </a:endParaRPr>
        </a:p>
      </dsp:txBody>
      <dsp:txXfrm>
        <a:off x="2316480" y="1864359"/>
        <a:ext cx="1463040" cy="2072640"/>
      </dsp:txXfrm>
    </dsp:sp>
    <dsp:sp modelId="{5FD91248-78C5-43F5-A5F7-E0714E53CCB4}">
      <dsp:nvSpPr>
        <dsp:cNvPr id="0" name=""/>
        <dsp:cNvSpPr/>
      </dsp:nvSpPr>
      <dsp:spPr>
        <a:xfrm>
          <a:off x="3855720" y="1090929"/>
          <a:ext cx="396240" cy="396240"/>
        </a:xfrm>
        <a:prstGeom prst="ellipse">
          <a:avLst/>
        </a:prstGeom>
        <a:gradFill rotWithShape="1">
          <a:gsLst>
            <a:gs pos="0">
              <a:schemeClr val="accent3">
                <a:tint val="73000"/>
                <a:shade val="100000"/>
                <a:satMod val="150000"/>
              </a:schemeClr>
            </a:gs>
            <a:gs pos="25000">
              <a:schemeClr val="accent3">
                <a:tint val="96000"/>
                <a:shade val="80000"/>
                <a:satMod val="105000"/>
              </a:schemeClr>
            </a:gs>
            <a:gs pos="3800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5400000" scaled="0"/>
        </a:gradFill>
        <a:ln>
          <a:noFill/>
        </a:ln>
        <a:effectLst>
          <a:glow rad="50800">
            <a:schemeClr val="accent3">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shade val="30000"/>
              <a:satMod val="150000"/>
            </a:schemeClr>
          </a:contourClr>
        </a:sp3d>
      </dsp:spPr>
      <dsp:style>
        <a:lnRef idx="0">
          <a:schemeClr val="accent3"/>
        </a:lnRef>
        <a:fillRef idx="3">
          <a:schemeClr val="accent3"/>
        </a:fillRef>
        <a:effectRef idx="3">
          <a:schemeClr val="accent3"/>
        </a:effectRef>
        <a:fontRef idx="minor">
          <a:schemeClr val="lt1"/>
        </a:fontRef>
      </dsp:style>
    </dsp:sp>
    <dsp:sp modelId="{F1C3ECDB-0F1F-4AF4-B9B6-789DAF17C250}">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778000">
            <a:lnSpc>
              <a:spcPct val="90000"/>
            </a:lnSpc>
            <a:spcBef>
              <a:spcPct val="0"/>
            </a:spcBef>
            <a:spcAft>
              <a:spcPct val="35000"/>
            </a:spcAft>
          </a:pPr>
          <a:r>
            <a:rPr lang="fa-IR" sz="4000" kern="1200" dirty="0" smtClean="0">
              <a:cs typeface="B Titr" pitchFamily="2" charset="-78"/>
            </a:rPr>
            <a:t>شدید</a:t>
          </a:r>
          <a:endParaRPr lang="en-US" sz="4000" kern="1200" dirty="0">
            <a:cs typeface="B Titr" pitchFamily="2" charset="-78"/>
          </a:endParaRPr>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E25383-2B1D-4F7C-92A9-A7AD182F3505}" type="datetimeFigureOut">
              <a:rPr lang="fa-IR" smtClean="0"/>
              <a:t>01/02/1439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F0FFAC-5861-4CA6-AF41-7DFCFD7A06EF}" type="slidenum">
              <a:rPr lang="fa-IR" smtClean="0"/>
              <a:t>‹#›</a:t>
            </a:fld>
            <a:endParaRPr lang="fa-IR"/>
          </a:p>
        </p:txBody>
      </p:sp>
    </p:spTree>
    <p:extLst>
      <p:ext uri="{BB962C8B-B14F-4D97-AF65-F5344CB8AC3E}">
        <p14:creationId xmlns:p14="http://schemas.microsoft.com/office/powerpoint/2010/main" val="3632046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10/21/2017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s://www.google.com.au/url?q=http://inhabitat.com/president-obamas-re-election-is-a-victory-for-clean-air-and-clean-energy/clean-air-obama/&amp;sa=U&amp;ei=QVOAU72KL4WfkQWZ6IDIAw&amp;ved=0CDYQ9QEwBA&amp;usg=AFQjCNHiNhfvisV0BaEolp5OPZblPiQo5Q"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https://www.google.com.au/url?q=http://users.soe.ucsc.edu/~karplus/bike/signs/&amp;sa=U&amp;ei=P2mAU_7CEoSUkQXk-YC4Bg&amp;ved=0CDgQ9QEwBQ&amp;usg=AFQjCNHR5Rb6qZTRGXZNY89m3Rz-0IHrtg" TargetMode="Externa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Rar$DIa0.901\P.A.I.R-farsi.jpg"/>
          <p:cNvPicPr>
            <a:picLocks noGrp="1" noChangeAspect="1" noChangeArrowheads="1"/>
          </p:cNvPicPr>
          <p:nvPr>
            <p:ph idx="1"/>
          </p:nvPr>
        </p:nvPicPr>
        <p:blipFill>
          <a:blip r:embed="rId2" cstate="print"/>
          <a:stretch>
            <a:fillRect/>
          </a:stretch>
        </p:blipFill>
        <p:spPr bwMode="auto">
          <a:xfrm>
            <a:off x="3228753" y="2881122"/>
            <a:ext cx="2694432" cy="3038856"/>
          </a:xfrm>
          <a:prstGeom prst="rect">
            <a:avLst/>
          </a:prstGeom>
          <a:noFill/>
        </p:spPr>
      </p:pic>
      <p:sp>
        <p:nvSpPr>
          <p:cNvPr id="3" name="Title 2"/>
          <p:cNvSpPr>
            <a:spLocks noGrp="1"/>
          </p:cNvSpPr>
          <p:nvPr>
            <p:ph type="title"/>
          </p:nvPr>
        </p:nvSpPr>
        <p:spPr>
          <a:xfrm>
            <a:off x="1066800" y="2133600"/>
            <a:ext cx="6993468" cy="953267"/>
          </a:xfrm>
        </p:spPr>
        <p:txBody>
          <a:bodyPr>
            <a:noAutofit/>
          </a:bodyPr>
          <a:lstStyle/>
          <a:p>
            <a:r>
              <a:rPr lang="en-US" sz="9600" dirty="0" smtClean="0">
                <a:solidFill>
                  <a:srgbClr val="FF0000"/>
                </a:solidFill>
              </a:rPr>
              <a:t>ACTIVE IRAN</a:t>
            </a:r>
            <a:endParaRPr lang="fa-IR" sz="9600" dirty="0">
              <a:solidFill>
                <a:srgbClr val="FF0000"/>
              </a:solidFill>
            </a:endParaRPr>
          </a:p>
        </p:txBody>
      </p:sp>
    </p:spTree>
    <p:extLst>
      <p:ext uri="{BB962C8B-B14F-4D97-AF65-F5344CB8AC3E}">
        <p14:creationId xmlns:p14="http://schemas.microsoft.com/office/powerpoint/2010/main" val="4021714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apture.PNG"/>
          <p:cNvPicPr>
            <a:picLocks noGrp="1" noChangeAspect="1" noChangeArrowheads="1"/>
          </p:cNvPicPr>
          <p:nvPr>
            <p:ph idx="1"/>
          </p:nvPr>
        </p:nvPicPr>
        <p:blipFill>
          <a:blip r:embed="rId2" cstate="print"/>
          <a:stretch>
            <a:fillRect/>
          </a:stretch>
        </p:blipFill>
        <p:spPr bwMode="auto">
          <a:xfrm>
            <a:off x="304800" y="1981200"/>
            <a:ext cx="8534400" cy="4512363"/>
          </a:xfrm>
          <a:prstGeom prst="rect">
            <a:avLst/>
          </a:prstGeom>
          <a:noFill/>
        </p:spPr>
      </p:pic>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355977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p:txBody>
          <a:bodyPr/>
          <a:lstStyle/>
          <a:p>
            <a:pPr eaLnBrk="1" hangingPunct="1"/>
            <a:endParaRPr lang="fa-IR" smtClean="0"/>
          </a:p>
        </p:txBody>
      </p:sp>
      <p:sp>
        <p:nvSpPr>
          <p:cNvPr id="11266" name="Title 2"/>
          <p:cNvSpPr>
            <a:spLocks noGrp="1"/>
          </p:cNvSpPr>
          <p:nvPr>
            <p:ph type="title"/>
          </p:nvPr>
        </p:nvSpPr>
        <p:spPr/>
        <p:txBody>
          <a:bodyPr/>
          <a:lstStyle/>
          <a:p>
            <a:pPr eaLnBrk="1" hangingPunct="1"/>
            <a:endParaRPr lang="fa-IR" smtClean="0"/>
          </a:p>
        </p:txBody>
      </p:sp>
      <p:pic>
        <p:nvPicPr>
          <p:cNvPr id="11268" name="Picture 2" descr="C:\Users\fbull\Documents\8_Presentations_moved and need to save\14_Presentations 2013\Davos jan 2013\Bouncing Orange\slid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8931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Users\user\AppData\Local\Temp\Rar$DIa0.901\P.A.I.R-far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12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071563"/>
            <a:ext cx="20002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Content Placeholder 2"/>
          <p:cNvSpPr>
            <a:spLocks noGrp="1"/>
          </p:cNvSpPr>
          <p:nvPr>
            <p:ph idx="1"/>
          </p:nvPr>
        </p:nvSpPr>
        <p:spPr/>
        <p:txBody>
          <a:bodyPr/>
          <a:lstStyle/>
          <a:p>
            <a:pPr algn="r" rtl="1" eaLnBrk="1" hangingPunct="1">
              <a:buFont typeface="Arial" pitchFamily="34" charset="0"/>
              <a:buNone/>
            </a:pPr>
            <a:r>
              <a:rPr lang="fa-IR" smtClean="0"/>
              <a:t>                    </a:t>
            </a:r>
            <a:endParaRPr lang="fa-IR" smtClean="0">
              <a:solidFill>
                <a:srgbClr val="7030A0"/>
              </a:solidFill>
            </a:endParaRPr>
          </a:p>
          <a:p>
            <a:pPr algn="r" rtl="1" eaLnBrk="1" hangingPunct="1"/>
            <a:endParaRPr lang="fa-IR" smtClean="0">
              <a:solidFill>
                <a:srgbClr val="7030A0"/>
              </a:solidFill>
            </a:endParaRPr>
          </a:p>
          <a:p>
            <a:pPr algn="r" rtl="1" eaLnBrk="1" hangingPunct="1"/>
            <a:endParaRPr lang="fa-IR" smtClean="0">
              <a:solidFill>
                <a:srgbClr val="7030A0"/>
              </a:solidFill>
            </a:endParaRPr>
          </a:p>
          <a:p>
            <a:pPr algn="r" rtl="1" eaLnBrk="1" hangingPunct="1"/>
            <a:endParaRPr lang="fa-IR" smtClean="0">
              <a:solidFill>
                <a:srgbClr val="7030A0"/>
              </a:solidFill>
            </a:endParaRPr>
          </a:p>
          <a:p>
            <a:pPr algn="r" rtl="1" eaLnBrk="1" hangingPunct="1">
              <a:buFont typeface="Arial" pitchFamily="34" charset="0"/>
              <a:buNone/>
            </a:pPr>
            <a:endParaRPr lang="fa-IR" smtClean="0">
              <a:solidFill>
                <a:srgbClr val="7030A0"/>
              </a:solidFill>
            </a:endParaRPr>
          </a:p>
        </p:txBody>
      </p:sp>
      <p:sp>
        <p:nvSpPr>
          <p:cNvPr id="6147" name="Title 1"/>
          <p:cNvSpPr>
            <a:spLocks noGrp="1"/>
          </p:cNvSpPr>
          <p:nvPr>
            <p:ph type="title"/>
          </p:nvPr>
        </p:nvSpPr>
        <p:spPr/>
        <p:txBody>
          <a:bodyPr/>
          <a:lstStyle/>
          <a:p>
            <a:pPr eaLnBrk="1" hangingPunct="1"/>
            <a:r>
              <a:rPr lang="fa-IR" sz="2800" smtClean="0">
                <a:solidFill>
                  <a:srgbClr val="7030A0"/>
                </a:solidFill>
                <a:cs typeface="B Titr" pitchFamily="2" charset="-78"/>
              </a:rPr>
              <a:t>گروه بندی فعالیت  های بدنی</a:t>
            </a:r>
            <a:endParaRPr lang="en-US" sz="2800" smtClean="0">
              <a:solidFill>
                <a:srgbClr val="7030A0"/>
              </a:solidFill>
              <a:cs typeface="B Titr" pitchFamily="2" charset="-78"/>
            </a:endParaRPr>
          </a:p>
        </p:txBody>
      </p:sp>
      <p:graphicFrame>
        <p:nvGraphicFramePr>
          <p:cNvPr id="4" name="Diagram 3"/>
          <p:cNvGraphicFramePr/>
          <p:nvPr/>
        </p:nvGraphicFramePr>
        <p:xfrm>
          <a:off x="1476396" y="15716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20021525">
            <a:off x="337909" y="2514337"/>
            <a:ext cx="6322565"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B Titr" pitchFamily="2" charset="-78"/>
              </a:rPr>
              <a:t>بر حسب میزان انرژی مصرف شده</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B Titr" pitchFamily="2" charset="-78"/>
            </a:endParaRPr>
          </a:p>
        </p:txBody>
      </p:sp>
      <p:pic>
        <p:nvPicPr>
          <p:cNvPr id="6151" name="Picture 6" descr="954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4071938"/>
            <a:ext cx="464343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C:\Users\user\AppData\Local\Temp\Rar$DIa0.901\P.A.I.R-fars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782157"/>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0"/>
            <a:ext cx="8229600" cy="1143000"/>
          </a:xfrm>
        </p:spPr>
        <p:txBody>
          <a:bodyPr/>
          <a:lstStyle/>
          <a:p>
            <a:endParaRPr lang="fa-IR" smtClean="0"/>
          </a:p>
        </p:txBody>
      </p:sp>
      <p:sp>
        <p:nvSpPr>
          <p:cNvPr id="7171" name="AutoShape 2" descr="Image result for ‫هرم فعالیت های بدنی‬‎"/>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7172" name="AutoShape 4" descr="Image result for ‫هرم فعالیت های بدنی‬‎"/>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7173" name="AutoShape 6" descr="Image result for ‫هرم فعالیت های بدنی‬‎"/>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pic>
        <p:nvPicPr>
          <p:cNvPr id="7174" name="Picture 8"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779"/>
            <a:ext cx="8686800"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C:\Users\user\AppData\Local\Temp\Rar$DIa0.901\P.A.I.R-far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72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543800" cy="5562600"/>
          </a:xfrm>
        </p:spPr>
        <p:txBody>
          <a:bodyPr/>
          <a:lstStyle/>
          <a:p>
            <a:pPr algn="r" rtl="1"/>
            <a:r>
              <a:rPr lang="fa-IR" b="1" dirty="0">
                <a:solidFill>
                  <a:srgbClr val="92D050"/>
                </a:solidFill>
              </a:rPr>
              <a:t>فعاليت بدنی در کودکان 0 تا 4 ساله: </a:t>
            </a:r>
            <a:endParaRPr lang="fa-IR" b="1" dirty="0" smtClean="0">
              <a:solidFill>
                <a:srgbClr val="92D050"/>
              </a:solidFill>
            </a:endParaRPr>
          </a:p>
          <a:p>
            <a:pPr algn="r" rtl="1"/>
            <a:endParaRPr lang="fa-IR" sz="2800" b="1" dirty="0"/>
          </a:p>
          <a:p>
            <a:pPr marL="0" indent="0" algn="r" rtl="1">
              <a:buNone/>
            </a:pPr>
            <a:r>
              <a:rPr lang="fa-IR" sz="2800" dirty="0" smtClean="0"/>
              <a:t>در </a:t>
            </a:r>
            <a:r>
              <a:rPr lang="fa-IR" sz="2800" dirty="0"/>
              <a:t>شيرخواران کمتر از يک سال فعاليت بدنی چندين باره در روز، به ويژه در شکل بازی های روی زمين بايد مدنظر والدين قرار گيرد. در نوپايان 1 تا 2 ساله و پيش دبستانی های 3 تا 4 ساله، حداقل 180 دقيقه در روز فعاليت بدنی </a:t>
            </a:r>
            <a:r>
              <a:rPr lang="fa-IR" sz="2800" dirty="0" smtClean="0"/>
              <a:t>به هر </a:t>
            </a:r>
            <a:r>
              <a:rPr lang="fa-IR" sz="2800" dirty="0"/>
              <a:t>شدتی نياز است. اين فعاليت های بدنی می تواند به شکل انواع فعاليت در محيط های مختلف، فعاليت های تقويت کننده مهارت های حرکتی و گسترش آن به سمت حداقل 60 دقيقه بازی پرانرژی تا سن 5 سالگی باشد.</a:t>
            </a:r>
          </a:p>
        </p:txBody>
      </p:sp>
    </p:spTree>
    <p:extLst>
      <p:ext uri="{BB962C8B-B14F-4D97-AF65-F5344CB8AC3E}">
        <p14:creationId xmlns:p14="http://schemas.microsoft.com/office/powerpoint/2010/main" val="1731678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gn="r" rtl="1"/>
            <a:r>
              <a:rPr lang="fa-IR" b="1" dirty="0"/>
              <a:t>فعاليت بدنی در سنين 12 تا 17 ساله: </a:t>
            </a:r>
            <a:endParaRPr lang="fa-IR" b="1" dirty="0" smtClean="0"/>
          </a:p>
          <a:p>
            <a:pPr algn="r" rtl="1"/>
            <a:endParaRPr lang="fa-IR" b="1" dirty="0" smtClean="0"/>
          </a:p>
          <a:p>
            <a:pPr algn="r" rtl="1"/>
            <a:r>
              <a:rPr lang="fa-IR" sz="3200" dirty="0" smtClean="0"/>
              <a:t>فعاليت </a:t>
            </a:r>
            <a:r>
              <a:rPr lang="fa-IR" sz="3200" dirty="0"/>
              <a:t>بدني در اين محدوده سنی بايد در قالب هر سه نوع فعاليت هوازي، تقويت عضلاني و تقويت ساختار استخواني انجام شود. حداقل 60 دقيقه فعاليت بدنی روزانه با شدت متوسط (که در آن </a:t>
            </a:r>
            <a:r>
              <a:rPr lang="fa-IR" sz="3200" dirty="0" smtClean="0"/>
              <a:t>نوجوان </a:t>
            </a:r>
            <a:r>
              <a:rPr lang="fa-IR" sz="3200" dirty="0"/>
              <a:t>عرق می کند ولی تنفس او بدون مشکل انجام می شود، مانند اسکيت و دوچرخه سواری) تا شديد (که در آن کودک عرق می کند و تنفس او مشکل می شود، مانند دويدن) توصيه می شود که می تواند شامل حداقل سه روز در هفته فعاليت شديد و يا حداقل سه روز در هفته فعاليت هاي افزايش دهنده قدرت عضلانی و استخوانی باشد. </a:t>
            </a:r>
          </a:p>
        </p:txBody>
      </p:sp>
    </p:spTree>
    <p:extLst>
      <p:ext uri="{BB962C8B-B14F-4D97-AF65-F5344CB8AC3E}">
        <p14:creationId xmlns:p14="http://schemas.microsoft.com/office/powerpoint/2010/main" val="838080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620000" cy="5059363"/>
          </a:xfrm>
        </p:spPr>
        <p:txBody>
          <a:bodyPr>
            <a:normAutofit/>
          </a:bodyPr>
          <a:lstStyle/>
          <a:p>
            <a:pPr algn="r" rtl="1"/>
            <a:r>
              <a:rPr lang="fa-IR" b="1" dirty="0">
                <a:solidFill>
                  <a:srgbClr val="92D050"/>
                </a:solidFill>
              </a:rPr>
              <a:t>فعاليت بدنی در بزرگسالان 18 تا 64 ساله</a:t>
            </a:r>
            <a:r>
              <a:rPr lang="fa-IR" dirty="0" smtClean="0">
                <a:solidFill>
                  <a:srgbClr val="92D050"/>
                </a:solidFill>
              </a:rPr>
              <a:t>:</a:t>
            </a:r>
          </a:p>
          <a:p>
            <a:pPr algn="r" rtl="1"/>
            <a:endParaRPr lang="fa-IR" dirty="0" smtClean="0"/>
          </a:p>
          <a:p>
            <a:pPr marL="0" indent="0" algn="just" rtl="1">
              <a:buNone/>
            </a:pPr>
            <a:r>
              <a:rPr lang="fa-IR" dirty="0" smtClean="0"/>
              <a:t> </a:t>
            </a:r>
            <a:r>
              <a:rPr lang="fa-IR" dirty="0"/>
              <a:t>در اين گروه سنی، فعاليت بدني مناسب شامل فعاليت هاي هوازي و تقويت عضلاني است. برای ايجاد اثرات مثبت بر روی دستگاه گردش خون و تنفس، فعاليت بدني با شدت متوسط حداقل به مدت 150 دقيقه در هفته و يا فعاليت بدنی با شدت بالا حداقل به مدت 75 دقيقه در هفته و يا تركيبي از هر دو، لازم است. در اين فعاليت ها، شرط تداوم فعاليت برای حداقل 10 دقيقه بايد رعايت شود تا عنوان فعاليت فيزيكي هوازي به خود بگيرد.</a:t>
            </a:r>
          </a:p>
        </p:txBody>
      </p:sp>
    </p:spTree>
    <p:extLst>
      <p:ext uri="{BB962C8B-B14F-4D97-AF65-F5344CB8AC3E}">
        <p14:creationId xmlns:p14="http://schemas.microsoft.com/office/powerpoint/2010/main" val="1937307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38200"/>
            <a:ext cx="6196405" cy="4884869"/>
          </a:xfrm>
        </p:spPr>
        <p:txBody>
          <a:bodyPr>
            <a:normAutofit lnSpcReduction="10000"/>
          </a:bodyPr>
          <a:lstStyle/>
          <a:p>
            <a:pPr algn="r" rtl="1"/>
            <a:r>
              <a:rPr lang="fa-IR" b="1" dirty="0">
                <a:solidFill>
                  <a:srgbClr val="92D050"/>
                </a:solidFill>
              </a:rPr>
              <a:t>فعاليت بدني در سالمندان 65 ساله و بالاتر</a:t>
            </a:r>
            <a:r>
              <a:rPr lang="fa-IR" dirty="0">
                <a:solidFill>
                  <a:srgbClr val="92D050"/>
                </a:solidFill>
              </a:rPr>
              <a:t>: </a:t>
            </a:r>
            <a:endParaRPr lang="fa-IR" dirty="0" smtClean="0">
              <a:solidFill>
                <a:srgbClr val="92D050"/>
              </a:solidFill>
            </a:endParaRPr>
          </a:p>
          <a:p>
            <a:pPr algn="r" rtl="1"/>
            <a:endParaRPr lang="fa-IR" dirty="0" smtClean="0"/>
          </a:p>
          <a:p>
            <a:pPr algn="just" rtl="1"/>
            <a:r>
              <a:rPr lang="fa-IR" dirty="0" smtClean="0"/>
              <a:t>شدت </a:t>
            </a:r>
            <a:r>
              <a:rPr lang="fa-IR" dirty="0"/>
              <a:t>و نوع فعاليت بدنی مناسب برای سالمندان به توانايي سالمند و احساس او از شدت و سختي فعاليت در حين انجام آن بستگی دارد. در سالمندان حداقل فعاليت بدني هوازي در هفته برا ي حفظ سلامت 150 دقيقه فعاليت بدنی با شدت متوسط تعيين شده است. در اين فعاليت ها، شرط تداوم فعاليت برای حداقل 10 دقيقه بايد رعايت شود تا عنوان فعاليت فيزيكي هوازي به خود بگيرد.</a:t>
            </a:r>
          </a:p>
          <a:p>
            <a:r>
              <a:rPr lang="fa-IR" dirty="0"/>
              <a:t> </a:t>
            </a:r>
          </a:p>
          <a:p>
            <a:pPr algn="r" rtl="1"/>
            <a:endParaRPr lang="fa-IR" dirty="0"/>
          </a:p>
        </p:txBody>
      </p:sp>
    </p:spTree>
    <p:extLst>
      <p:ext uri="{BB962C8B-B14F-4D97-AF65-F5344CB8AC3E}">
        <p14:creationId xmlns:p14="http://schemas.microsoft.com/office/powerpoint/2010/main" val="836617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xercise is medici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404828" y="2590800"/>
            <a:ext cx="3529371"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600201" y="1371600"/>
            <a:ext cx="6705600" cy="707886"/>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rtl="1"/>
            <a:r>
              <a:rPr lang="fa-I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Farnaz" panose="00000400000000000000" pitchFamily="2" charset="-78"/>
              </a:rPr>
              <a:t>ورزش نسخه رایگان سلامت بانوان</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Farnaz" panose="00000400000000000000" pitchFamily="2" charset="-78"/>
            </a:endParaRPr>
          </a:p>
        </p:txBody>
      </p:sp>
    </p:spTree>
    <p:extLst>
      <p:ext uri="{BB962C8B-B14F-4D97-AF65-F5344CB8AC3E}">
        <p14:creationId xmlns:p14="http://schemas.microsoft.com/office/powerpoint/2010/main" val="2129319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برای ارتقا سلامتی نیازی نیست به فعالیت بدنی شدید و فعالیت بدنی با شدت متوسط کافیست .</a:t>
            </a:r>
          </a:p>
          <a:p>
            <a:pPr algn="r" rtl="1"/>
            <a:endParaRPr lang="fa-IR" dirty="0" smtClean="0"/>
          </a:p>
          <a:p>
            <a:pPr marL="0" indent="0" algn="ctr" rtl="1">
              <a:buNone/>
            </a:pPr>
            <a:r>
              <a:rPr lang="fa-IR" dirty="0" smtClean="0">
                <a:solidFill>
                  <a:schemeClr val="accent5">
                    <a:lumMod val="75000"/>
                  </a:schemeClr>
                </a:solidFill>
              </a:rPr>
              <a:t>فعالیت بدنی با شدت متوسط  :زمانی که ضربان قلب به 50 تا 70 % حداکثر ضربان قلب برسد کافی است </a:t>
            </a:r>
          </a:p>
          <a:p>
            <a:pPr algn="r" rtl="1"/>
            <a:endParaRPr lang="fa-IR" dirty="0"/>
          </a:p>
          <a:p>
            <a:pPr marL="0" indent="0" algn="ctr">
              <a:buNone/>
            </a:pPr>
            <a:r>
              <a:rPr lang="fa-IR" dirty="0" smtClean="0">
                <a:solidFill>
                  <a:srgbClr val="FF0000"/>
                </a:solidFill>
              </a:rPr>
              <a:t>  (حداکثر ضربان قلب = سن -220)</a:t>
            </a:r>
            <a:endParaRPr lang="fa-IR" dirty="0">
              <a:solidFill>
                <a:srgbClr val="FF0000"/>
              </a:solidFill>
            </a:endParaRPr>
          </a:p>
        </p:txBody>
      </p:sp>
      <p:sp>
        <p:nvSpPr>
          <p:cNvPr id="2" name="Title 1"/>
          <p:cNvSpPr>
            <a:spLocks noGrp="1"/>
          </p:cNvSpPr>
          <p:nvPr>
            <p:ph type="title"/>
          </p:nvPr>
        </p:nvSpPr>
        <p:spPr/>
        <p:txBody>
          <a:bodyPr/>
          <a:lstStyle/>
          <a:p>
            <a:r>
              <a:rPr lang="fa-IR" dirty="0" smtClean="0"/>
              <a:t>نکته مهم </a:t>
            </a:r>
            <a:endParaRPr lang="fa-IR" dirty="0"/>
          </a:p>
        </p:txBody>
      </p:sp>
    </p:spTree>
    <p:extLst>
      <p:ext uri="{BB962C8B-B14F-4D97-AF65-F5344CB8AC3E}">
        <p14:creationId xmlns:p14="http://schemas.microsoft.com/office/powerpoint/2010/main" val="254682722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5123.jpg"/>
          <p:cNvPicPr>
            <a:picLocks noChangeAspect="1"/>
          </p:cNvPicPr>
          <p:nvPr/>
        </p:nvPicPr>
        <p:blipFill>
          <a:blip r:embed="rId2" cstate="print"/>
          <a:stretch>
            <a:fillRect/>
          </a:stretch>
        </p:blipFill>
        <p:spPr>
          <a:xfrm>
            <a:off x="0" y="-24"/>
            <a:ext cx="1785918" cy="2077847"/>
          </a:xfrm>
          <a:prstGeom prst="rect">
            <a:avLst/>
          </a:prstGeom>
        </p:spPr>
      </p:pic>
      <p:sp>
        <p:nvSpPr>
          <p:cNvPr id="11" name="Rounded Rectangle 10"/>
          <p:cNvSpPr/>
          <p:nvPr/>
        </p:nvSpPr>
        <p:spPr>
          <a:xfrm>
            <a:off x="357158" y="5429264"/>
            <a:ext cx="8501122" cy="128588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endParaRPr lang="en-US">
              <a:solidFill>
                <a:prstClr val="white"/>
              </a:solidFill>
            </a:endParaRPr>
          </a:p>
        </p:txBody>
      </p:sp>
      <p:sp>
        <p:nvSpPr>
          <p:cNvPr id="10" name="Down Arrow Callout 9"/>
          <p:cNvSpPr/>
          <p:nvPr/>
        </p:nvSpPr>
        <p:spPr>
          <a:xfrm>
            <a:off x="2509822" y="3643314"/>
            <a:ext cx="4286280" cy="1643074"/>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endParaRPr lang="en-US" dirty="0">
              <a:ln>
                <a:solidFill>
                  <a:srgbClr val="FFFF00"/>
                </a:solidFill>
              </a:ln>
              <a:solidFill>
                <a:srgbClr val="00B0F0"/>
              </a:solidFill>
            </a:endParaRPr>
          </a:p>
        </p:txBody>
      </p:sp>
      <p:sp>
        <p:nvSpPr>
          <p:cNvPr id="9" name="Rounded Rectangle 8"/>
          <p:cNvSpPr/>
          <p:nvPr/>
        </p:nvSpPr>
        <p:spPr>
          <a:xfrm>
            <a:off x="571472" y="2143116"/>
            <a:ext cx="7929618"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endParaRPr lang="en-US">
              <a:solidFill>
                <a:prstClr val="white"/>
              </a:solidFill>
            </a:endParaRPr>
          </a:p>
        </p:txBody>
      </p:sp>
      <p:sp>
        <p:nvSpPr>
          <p:cNvPr id="8" name="Down Arrow Callout 7"/>
          <p:cNvSpPr/>
          <p:nvPr/>
        </p:nvSpPr>
        <p:spPr>
          <a:xfrm>
            <a:off x="2357422" y="428604"/>
            <a:ext cx="4286280" cy="1643074"/>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endParaRPr lang="en-US" dirty="0">
              <a:ln>
                <a:solidFill>
                  <a:srgbClr val="FFFF00"/>
                </a:solidFill>
              </a:ln>
              <a:solidFill>
                <a:srgbClr val="00B0F0"/>
              </a:solidFill>
            </a:endParaRPr>
          </a:p>
        </p:txBody>
      </p:sp>
      <p:sp>
        <p:nvSpPr>
          <p:cNvPr id="3" name="Content Placeholder 2"/>
          <p:cNvSpPr>
            <a:spLocks noGrp="1"/>
          </p:cNvSpPr>
          <p:nvPr>
            <p:ph idx="1"/>
          </p:nvPr>
        </p:nvSpPr>
        <p:spPr>
          <a:xfrm>
            <a:off x="500034" y="1928802"/>
            <a:ext cx="8229600" cy="4714908"/>
          </a:xfrm>
        </p:spPr>
        <p:txBody>
          <a:bodyPr>
            <a:normAutofit fontScale="85000" lnSpcReduction="20000"/>
          </a:bodyPr>
          <a:lstStyle/>
          <a:p>
            <a:pPr algn="r" rtl="1">
              <a:buNone/>
            </a:pPr>
            <a:r>
              <a:rPr lang="fa-IR" dirty="0" smtClean="0">
                <a:cs typeface="B Titr" pitchFamily="2" charset="-78"/>
              </a:rPr>
              <a:t>                         </a:t>
            </a:r>
          </a:p>
          <a:p>
            <a:pPr algn="ctr" rtl="1">
              <a:buNone/>
            </a:pPr>
            <a:r>
              <a:rPr lang="fa-IR" sz="1400" dirty="0" smtClean="0">
                <a:cs typeface="B Titr" pitchFamily="2" charset="-78"/>
              </a:rPr>
              <a:t>            </a:t>
            </a:r>
            <a:r>
              <a:rPr lang="fa-IR" sz="2400" dirty="0" smtClean="0">
                <a:solidFill>
                  <a:srgbClr val="002060"/>
                </a:solidFill>
                <a:cs typeface="B Titr" pitchFamily="2" charset="-78"/>
              </a:rPr>
              <a:t>به هرگونه حرکت بدن که در اثر انقباض و انبساط عضلات اسکلتی بدن ایجاد می شود و</a:t>
            </a:r>
          </a:p>
          <a:p>
            <a:pPr algn="ctr" rtl="1">
              <a:buNone/>
            </a:pPr>
            <a:endParaRPr lang="fa-IR" sz="2400" dirty="0" smtClean="0">
              <a:solidFill>
                <a:srgbClr val="002060"/>
              </a:solidFill>
              <a:cs typeface="B Titr" pitchFamily="2" charset="-78"/>
            </a:endParaRPr>
          </a:p>
          <a:p>
            <a:pPr algn="ctr" rtl="1">
              <a:buNone/>
            </a:pPr>
            <a:r>
              <a:rPr lang="fa-IR" sz="2400" dirty="0" smtClean="0">
                <a:solidFill>
                  <a:srgbClr val="002060"/>
                </a:solidFill>
                <a:cs typeface="B Titr" pitchFamily="2" charset="-78"/>
              </a:rPr>
              <a:t> نیازمند صرف انرژی است .</a:t>
            </a:r>
            <a:endParaRPr lang="fa-IR" sz="1400" dirty="0" smtClean="0">
              <a:solidFill>
                <a:srgbClr val="002060"/>
              </a:solidFill>
              <a:cs typeface="B Titr" pitchFamily="2" charset="-78"/>
            </a:endParaRPr>
          </a:p>
          <a:p>
            <a:pPr algn="ctr" rtl="1">
              <a:buNone/>
            </a:pPr>
            <a:endParaRPr lang="fa-IR" dirty="0" smtClean="0">
              <a:cs typeface="B Titr" pitchFamily="2" charset="-78"/>
            </a:endParaRPr>
          </a:p>
          <a:p>
            <a:pPr algn="ctr" rtl="1">
              <a:buNone/>
            </a:pPr>
            <a:endParaRPr lang="fa-IR" dirty="0" smtClean="0">
              <a:cs typeface="B Titr" pitchFamily="2" charset="-78"/>
            </a:endParaRPr>
          </a:p>
          <a:p>
            <a:pPr algn="ctr" rtl="1">
              <a:buNone/>
            </a:pPr>
            <a:r>
              <a:rPr lang="fa-IR" sz="4100" dirty="0" smtClean="0">
                <a:solidFill>
                  <a:srgbClr val="92D050"/>
                </a:solidFill>
                <a:cs typeface="B Titr" pitchFamily="2" charset="-78"/>
              </a:rPr>
              <a:t>تعریف ورزش   </a:t>
            </a:r>
          </a:p>
          <a:p>
            <a:pPr algn="ctr" rtl="1">
              <a:buNone/>
            </a:pPr>
            <a:endParaRPr lang="fa-IR" dirty="0" smtClean="0">
              <a:cs typeface="B Titr" pitchFamily="2" charset="-78"/>
            </a:endParaRPr>
          </a:p>
          <a:p>
            <a:pPr algn="r" rtl="1">
              <a:buNone/>
            </a:pPr>
            <a:r>
              <a:rPr lang="fa-IR" dirty="0" smtClean="0"/>
              <a:t>      </a:t>
            </a:r>
          </a:p>
          <a:p>
            <a:pPr algn="r" rtl="1">
              <a:buNone/>
            </a:pPr>
            <a:endParaRPr lang="fa-IR" dirty="0" smtClean="0">
              <a:cs typeface="B Titr" pitchFamily="2" charset="-78"/>
            </a:endParaRPr>
          </a:p>
          <a:p>
            <a:pPr algn="r" rtl="1">
              <a:buNone/>
            </a:pPr>
            <a:r>
              <a:rPr lang="fa-IR" sz="3100" dirty="0" smtClean="0">
                <a:solidFill>
                  <a:srgbClr val="002060"/>
                </a:solidFill>
                <a:cs typeface="B Titr" pitchFamily="2" charset="-78"/>
              </a:rPr>
              <a:t>نوعی فعالیت بدنی سازمان دهی شده است که با هدف  بازی و سرگرمی ، توانائی بیشتر ، تندرستی و یا تناسب بدنی  و بصورت حرکات منظم ، مکرر و یا برنامه ریزی شده انجام می شود .</a:t>
            </a:r>
          </a:p>
          <a:p>
            <a:pPr algn="r" rtl="1">
              <a:buNone/>
            </a:pPr>
            <a:endParaRPr lang="fa-IR" dirty="0" smtClean="0"/>
          </a:p>
          <a:p>
            <a:pPr algn="r" rtl="1">
              <a:buNone/>
            </a:pPr>
            <a:endParaRPr lang="en-US" dirty="0"/>
          </a:p>
        </p:txBody>
      </p:sp>
      <p:sp>
        <p:nvSpPr>
          <p:cNvPr id="2" name="Title 1"/>
          <p:cNvSpPr>
            <a:spLocks noGrp="1"/>
          </p:cNvSpPr>
          <p:nvPr>
            <p:ph type="title"/>
          </p:nvPr>
        </p:nvSpPr>
        <p:spPr/>
        <p:txBody>
          <a:bodyPr>
            <a:normAutofit/>
          </a:bodyPr>
          <a:lstStyle/>
          <a:p>
            <a:pPr rtl="1"/>
            <a:r>
              <a:rPr lang="fa-IR" sz="3600" dirty="0" smtClean="0">
                <a:ln>
                  <a:solidFill>
                    <a:srgbClr val="FFFF00"/>
                  </a:solidFill>
                </a:ln>
                <a:solidFill>
                  <a:srgbClr val="00B0F0"/>
                </a:solidFill>
                <a:cs typeface="B Titr" pitchFamily="2" charset="-78"/>
              </a:rPr>
              <a:t>تعریف فعالیت بدنی</a:t>
            </a:r>
            <a:endParaRPr lang="en-US" sz="3600" dirty="0">
              <a:ln>
                <a:solidFill>
                  <a:srgbClr val="FFFF00"/>
                </a:solidFill>
              </a:ln>
              <a:solidFill>
                <a:srgbClr val="00B0F0"/>
              </a:solidFill>
            </a:endParaRPr>
          </a:p>
        </p:txBody>
      </p:sp>
    </p:spTree>
    <p:extLst>
      <p:ext uri="{BB962C8B-B14F-4D97-AF65-F5344CB8AC3E}">
        <p14:creationId xmlns:p14="http://schemas.microsoft.com/office/powerpoint/2010/main" val="1210229497"/>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rtl="1">
              <a:buNone/>
            </a:pPr>
            <a:r>
              <a:rPr lang="fa-IR" dirty="0" smtClean="0">
                <a:cs typeface="B Titr" pitchFamily="2" charset="-78"/>
              </a:rPr>
              <a:t>فعالیت بدنی </a:t>
            </a:r>
          </a:p>
          <a:p>
            <a:pPr algn="ctr" rtl="1">
              <a:buNone/>
            </a:pPr>
            <a:endParaRPr lang="fa-IR" dirty="0" smtClean="0">
              <a:cs typeface="B Titr" pitchFamily="2" charset="-78"/>
            </a:endParaRPr>
          </a:p>
          <a:p>
            <a:pPr algn="ctr" rtl="1">
              <a:buNone/>
            </a:pPr>
            <a:r>
              <a:rPr lang="fa-IR" dirty="0" smtClean="0">
                <a:cs typeface="B Titr" pitchFamily="2" charset="-78"/>
              </a:rPr>
              <a:t>با شدت متوسط </a:t>
            </a:r>
          </a:p>
          <a:p>
            <a:pPr algn="ctr" rtl="1">
              <a:buNone/>
            </a:pPr>
            <a:endParaRPr lang="fa-IR" dirty="0" smtClean="0">
              <a:cs typeface="B Titr" pitchFamily="2" charset="-78"/>
            </a:endParaRPr>
          </a:p>
          <a:p>
            <a:pPr algn="ctr" rtl="1">
              <a:buNone/>
            </a:pPr>
            <a:r>
              <a:rPr lang="fa-IR" dirty="0" smtClean="0">
                <a:cs typeface="B Titr" pitchFamily="2" charset="-78"/>
              </a:rPr>
              <a:t>و به صورت منظم </a:t>
            </a:r>
          </a:p>
          <a:p>
            <a:pPr algn="ctr" rtl="1">
              <a:buNone/>
            </a:pPr>
            <a:endParaRPr lang="fa-IR" dirty="0" smtClean="0">
              <a:cs typeface="B Titr" pitchFamily="2" charset="-78"/>
            </a:endParaRPr>
          </a:p>
          <a:p>
            <a:pPr algn="ctr" rtl="1">
              <a:buNone/>
            </a:pPr>
            <a:r>
              <a:rPr lang="fa-IR" dirty="0" smtClean="0">
                <a:cs typeface="B Titr" pitchFamily="2" charset="-78"/>
              </a:rPr>
              <a:t>حداقل 5بار در هفته </a:t>
            </a:r>
          </a:p>
          <a:p>
            <a:pPr algn="ctr" rtl="1">
              <a:buNone/>
            </a:pPr>
            <a:endParaRPr lang="fa-IR" dirty="0" smtClean="0">
              <a:cs typeface="B Titr" pitchFamily="2" charset="-78"/>
            </a:endParaRPr>
          </a:p>
          <a:p>
            <a:pPr algn="ctr" rtl="1">
              <a:buNone/>
            </a:pPr>
            <a:r>
              <a:rPr lang="fa-IR" dirty="0" smtClean="0">
                <a:cs typeface="B Titr" pitchFamily="2" charset="-78"/>
              </a:rPr>
              <a:t>موجب بیشترین فایده برای قلب و عروق می شود .</a:t>
            </a:r>
          </a:p>
          <a:p>
            <a:pPr algn="r" rtl="1"/>
            <a:endParaRPr lang="en-US" dirty="0"/>
          </a:p>
        </p:txBody>
      </p:sp>
      <p:sp>
        <p:nvSpPr>
          <p:cNvPr id="2" name="Title 1"/>
          <p:cNvSpPr>
            <a:spLocks noGrp="1"/>
          </p:cNvSpPr>
          <p:nvPr>
            <p:ph type="title"/>
          </p:nvPr>
        </p:nvSpPr>
        <p:spPr/>
        <p:txBody>
          <a:bodyPr/>
          <a:lstStyle/>
          <a:p>
            <a:r>
              <a:rPr lang="fa-IR" dirty="0" smtClean="0"/>
              <a:t>سازمان جهانی بهداشت </a:t>
            </a:r>
            <a:endParaRPr lang="en-US" dirty="0"/>
          </a:p>
        </p:txBody>
      </p:sp>
      <p:sp>
        <p:nvSpPr>
          <p:cNvPr id="4" name="Down Arrow 3"/>
          <p:cNvSpPr/>
          <p:nvPr/>
        </p:nvSpPr>
        <p:spPr>
          <a:xfrm>
            <a:off x="4357686" y="2071678"/>
            <a:ext cx="285752" cy="428628"/>
          </a:xfrm>
          <a:prstGeom prst="downArrow">
            <a:avLst/>
          </a:prstGeom>
          <a:ln>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rtl="1"/>
            <a:endParaRPr lang="en-US">
              <a:solidFill>
                <a:prstClr val="white"/>
              </a:solidFill>
            </a:endParaRPr>
          </a:p>
        </p:txBody>
      </p:sp>
      <p:sp>
        <p:nvSpPr>
          <p:cNvPr id="5" name="Down Arrow 4"/>
          <p:cNvSpPr/>
          <p:nvPr/>
        </p:nvSpPr>
        <p:spPr>
          <a:xfrm>
            <a:off x="4357686" y="3000372"/>
            <a:ext cx="285752" cy="428628"/>
          </a:xfrm>
          <a:prstGeom prst="downArrow">
            <a:avLst/>
          </a:prstGeom>
          <a:ln>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rtl="1"/>
            <a:endParaRPr lang="en-US">
              <a:solidFill>
                <a:prstClr val="white"/>
              </a:solidFill>
            </a:endParaRPr>
          </a:p>
        </p:txBody>
      </p:sp>
      <p:sp>
        <p:nvSpPr>
          <p:cNvPr id="6" name="Down Arrow 5"/>
          <p:cNvSpPr/>
          <p:nvPr/>
        </p:nvSpPr>
        <p:spPr>
          <a:xfrm>
            <a:off x="4357686" y="3714752"/>
            <a:ext cx="285752" cy="428628"/>
          </a:xfrm>
          <a:prstGeom prst="downArrow">
            <a:avLst/>
          </a:prstGeom>
          <a:ln>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rtl="1"/>
            <a:endParaRPr lang="en-US">
              <a:solidFill>
                <a:prstClr val="white"/>
              </a:solidFill>
            </a:endParaRPr>
          </a:p>
        </p:txBody>
      </p:sp>
      <p:sp>
        <p:nvSpPr>
          <p:cNvPr id="7" name="Down Arrow 6"/>
          <p:cNvSpPr/>
          <p:nvPr/>
        </p:nvSpPr>
        <p:spPr>
          <a:xfrm>
            <a:off x="4396417" y="4500570"/>
            <a:ext cx="285752" cy="428628"/>
          </a:xfrm>
          <a:prstGeom prst="downArrow">
            <a:avLst/>
          </a:prstGeom>
          <a:ln>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rtl="1"/>
            <a:endParaRPr lang="en-US">
              <a:solidFill>
                <a:prstClr val="white"/>
              </a:solidFill>
            </a:endParaRPr>
          </a:p>
        </p:txBody>
      </p:sp>
      <p:pic>
        <p:nvPicPr>
          <p:cNvPr id="8" name="Picture 7" descr="47.jpg"/>
          <p:cNvPicPr>
            <a:picLocks noChangeAspect="1"/>
          </p:cNvPicPr>
          <p:nvPr/>
        </p:nvPicPr>
        <p:blipFill>
          <a:blip r:embed="rId2" cstate="print"/>
          <a:stretch>
            <a:fillRect/>
          </a:stretch>
        </p:blipFill>
        <p:spPr>
          <a:xfrm>
            <a:off x="6877050" y="52378"/>
            <a:ext cx="2266950" cy="2019300"/>
          </a:xfrm>
          <a:prstGeom prst="rect">
            <a:avLst/>
          </a:prstGeom>
        </p:spPr>
      </p:pic>
      <p:pic>
        <p:nvPicPr>
          <p:cNvPr id="9" name="Picture 8" descr="789.jpg"/>
          <p:cNvPicPr>
            <a:picLocks noChangeAspect="1"/>
          </p:cNvPicPr>
          <p:nvPr/>
        </p:nvPicPr>
        <p:blipFill>
          <a:blip r:embed="rId3" cstate="print"/>
          <a:stretch>
            <a:fillRect/>
          </a:stretch>
        </p:blipFill>
        <p:spPr>
          <a:xfrm>
            <a:off x="7929586" y="4714884"/>
            <a:ext cx="877025" cy="1143008"/>
          </a:xfrm>
          <a:prstGeom prst="rect">
            <a:avLst/>
          </a:prstGeom>
        </p:spPr>
      </p:pic>
      <p:pic>
        <p:nvPicPr>
          <p:cNvPr id="10" name="Content Placeholder 3" descr="imagesCA3KJXT5.jpg"/>
          <p:cNvPicPr>
            <a:picLocks noChangeAspect="1"/>
          </p:cNvPicPr>
          <p:nvPr/>
        </p:nvPicPr>
        <p:blipFill>
          <a:blip r:embed="rId4" cstate="print"/>
          <a:stretch>
            <a:fillRect/>
          </a:stretch>
        </p:blipFill>
        <p:spPr>
          <a:xfrm flipH="1">
            <a:off x="76200" y="52378"/>
            <a:ext cx="2362200" cy="2002086"/>
          </a:xfrm>
          <a:prstGeom prst="rect">
            <a:avLst/>
          </a:prstGeom>
        </p:spPr>
      </p:pic>
    </p:spTree>
    <p:extLst>
      <p:ext uri="{BB962C8B-B14F-4D97-AF65-F5344CB8AC3E}">
        <p14:creationId xmlns:p14="http://schemas.microsoft.com/office/powerpoint/2010/main" val="76245063"/>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156857" y="6012557"/>
            <a:ext cx="1979712" cy="7920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5" name="Picture 5" descr="Fig6"/>
          <p:cNvPicPr>
            <a:picLocks noChangeAspect="1" noChangeArrowheads="1"/>
          </p:cNvPicPr>
          <p:nvPr/>
        </p:nvPicPr>
        <p:blipFill>
          <a:blip r:embed="rId2" cstate="print"/>
          <a:srcRect/>
          <a:stretch>
            <a:fillRect/>
          </a:stretch>
        </p:blipFill>
        <p:spPr bwMode="auto">
          <a:xfrm>
            <a:off x="987960" y="2088121"/>
            <a:ext cx="5990264" cy="4320480"/>
          </a:xfrm>
          <a:prstGeom prst="rect">
            <a:avLst/>
          </a:prstGeom>
          <a:noFill/>
          <a:ln w="9525">
            <a:noFill/>
            <a:miter lim="800000"/>
            <a:headEnd/>
            <a:tailEnd/>
          </a:ln>
        </p:spPr>
      </p:pic>
      <p:sp>
        <p:nvSpPr>
          <p:cNvPr id="6" name="Rectangle 6"/>
          <p:cNvSpPr>
            <a:spLocks noChangeArrowheads="1"/>
          </p:cNvSpPr>
          <p:nvPr/>
        </p:nvSpPr>
        <p:spPr bwMode="auto">
          <a:xfrm>
            <a:off x="1782787" y="960438"/>
            <a:ext cx="6359276" cy="914400"/>
          </a:xfrm>
          <a:prstGeom prst="rect">
            <a:avLst/>
          </a:prstGeom>
          <a:noFill/>
          <a:ln w="9525" algn="ctr">
            <a:noFill/>
            <a:miter lim="800000"/>
            <a:headEnd/>
            <a:tailEnd/>
          </a:ln>
        </p:spPr>
        <p:txBody>
          <a:bodyPr anchor="ctr"/>
          <a:lstStyle/>
          <a:p>
            <a:pPr algn="r"/>
            <a:r>
              <a:rPr lang="fr-FR" sz="3200" dirty="0" smtClean="0">
                <a:solidFill>
                  <a:schemeClr val="accent1"/>
                </a:solidFill>
                <a:cs typeface="Arial" panose="020B0604020202020204" pitchFamily="34" charset="0"/>
              </a:rPr>
              <a:t>the 4th </a:t>
            </a:r>
            <a:r>
              <a:rPr lang="fr-FR" sz="3200" dirty="0" err="1">
                <a:solidFill>
                  <a:schemeClr val="accent1"/>
                </a:solidFill>
                <a:cs typeface="Arial" panose="020B0604020202020204" pitchFamily="34" charset="0"/>
              </a:rPr>
              <a:t>leading</a:t>
            </a:r>
            <a:r>
              <a:rPr lang="fr-FR" sz="3200" dirty="0">
                <a:solidFill>
                  <a:schemeClr val="accent1"/>
                </a:solidFill>
                <a:cs typeface="Arial" panose="020B0604020202020204" pitchFamily="34" charset="0"/>
              </a:rPr>
              <a:t> </a:t>
            </a:r>
            <a:r>
              <a:rPr lang="fr-FR" sz="3200" dirty="0" err="1" smtClean="0">
                <a:solidFill>
                  <a:schemeClr val="accent1"/>
                </a:solidFill>
                <a:cs typeface="Arial" panose="020B0604020202020204" pitchFamily="34" charset="0"/>
              </a:rPr>
              <a:t>risk</a:t>
            </a:r>
            <a:r>
              <a:rPr lang="fr-FR" sz="3200" dirty="0" smtClean="0">
                <a:solidFill>
                  <a:schemeClr val="accent1"/>
                </a:solidFill>
                <a:cs typeface="Arial" panose="020B0604020202020204" pitchFamily="34" charset="0"/>
              </a:rPr>
              <a:t> factor for NCD </a:t>
            </a:r>
            <a:endParaRPr lang="fr-FR" sz="2800" dirty="0">
              <a:solidFill>
                <a:schemeClr val="accent1"/>
              </a:solidFill>
              <a:cs typeface="Arial" panose="020B0604020202020204" pitchFamily="34" charset="0"/>
            </a:endParaRPr>
          </a:p>
        </p:txBody>
      </p:sp>
      <p:sp>
        <p:nvSpPr>
          <p:cNvPr id="7" name="AutoShape 6"/>
          <p:cNvSpPr>
            <a:spLocks noChangeArrowheads="1"/>
          </p:cNvSpPr>
          <p:nvPr/>
        </p:nvSpPr>
        <p:spPr bwMode="auto">
          <a:xfrm>
            <a:off x="251521" y="2420890"/>
            <a:ext cx="1117351" cy="819007"/>
          </a:xfrm>
          <a:prstGeom prst="rightArrow">
            <a:avLst>
              <a:gd name="adj1" fmla="val 17382"/>
              <a:gd name="adj2" fmla="val 58235"/>
            </a:avLst>
          </a:prstGeom>
          <a:solidFill>
            <a:schemeClr val="accent1">
              <a:lumMod val="40000"/>
              <a:lumOff val="60000"/>
            </a:schemeClr>
          </a:solidFill>
          <a:ln w="9525">
            <a:solidFill>
              <a:schemeClr val="tx2">
                <a:lumMod val="75000"/>
              </a:schemeClr>
            </a:solidFill>
            <a:miter lim="800000"/>
            <a:headEnd/>
            <a:tailEnd/>
          </a:ln>
        </p:spPr>
        <p:txBody>
          <a:bodyPr wrap="none" anchor="ctr"/>
          <a:lstStyle/>
          <a:p>
            <a:pPr eaLnBrk="0" hangingPunct="0"/>
            <a:endParaRPr lang="en-GB"/>
          </a:p>
        </p:txBody>
      </p:sp>
      <p:sp>
        <p:nvSpPr>
          <p:cNvPr id="8" name="TextBox 7"/>
          <p:cNvSpPr txBox="1"/>
          <p:nvPr/>
        </p:nvSpPr>
        <p:spPr>
          <a:xfrm>
            <a:off x="1060996" y="6398753"/>
            <a:ext cx="2950936" cy="338554"/>
          </a:xfrm>
          <a:prstGeom prst="rect">
            <a:avLst/>
          </a:prstGeom>
          <a:noFill/>
        </p:spPr>
        <p:txBody>
          <a:bodyPr wrap="none">
            <a:spAutoFit/>
          </a:bodyPr>
          <a:lstStyle/>
          <a:p>
            <a:pPr algn="ctr" eaLnBrk="0" hangingPunct="0">
              <a:defRPr/>
            </a:pPr>
            <a:r>
              <a:rPr lang="en-US" sz="1600" b="1" dirty="0" smtClean="0">
                <a:solidFill>
                  <a:schemeClr val="bg1">
                    <a:lumMod val="65000"/>
                  </a:schemeClr>
                </a:solidFill>
              </a:rPr>
              <a:t>WHO 2010 Global Status Report </a:t>
            </a:r>
            <a:endParaRPr lang="en-AU" sz="1600" b="1" dirty="0">
              <a:solidFill>
                <a:schemeClr val="bg1">
                  <a:lumMod val="65000"/>
                </a:schemeClr>
              </a:solidFill>
            </a:endParaRPr>
          </a:p>
        </p:txBody>
      </p:sp>
      <p:sp>
        <p:nvSpPr>
          <p:cNvPr id="9" name="TextBox 5"/>
          <p:cNvSpPr txBox="1"/>
          <p:nvPr/>
        </p:nvSpPr>
        <p:spPr>
          <a:xfrm>
            <a:off x="6843861" y="2945440"/>
            <a:ext cx="2304256" cy="260584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a:lstStyle>
          <a:p>
            <a:pPr algn="ctr"/>
            <a:r>
              <a:rPr lang="en-US" sz="2400" b="1" dirty="0">
                <a:solidFill>
                  <a:srgbClr val="002060"/>
                </a:solidFill>
                <a:latin typeface="Arial" panose="020B0604020202020204" pitchFamily="34" charset="0"/>
                <a:cs typeface="Arial" panose="020B0604020202020204" pitchFamily="34" charset="0"/>
              </a:rPr>
              <a:t>d</a:t>
            </a:r>
            <a:r>
              <a:rPr lang="en-US" sz="2400" b="1" dirty="0" smtClean="0">
                <a:solidFill>
                  <a:srgbClr val="002060"/>
                </a:solidFill>
                <a:latin typeface="Arial" panose="020B0604020202020204" pitchFamily="34" charset="0"/>
                <a:cs typeface="Arial" panose="020B0604020202020204" pitchFamily="34" charset="0"/>
              </a:rPr>
              <a:t>eaths due </a:t>
            </a:r>
          </a:p>
          <a:p>
            <a:pPr algn="ctr"/>
            <a:r>
              <a:rPr lang="en-US" sz="2400" b="1" dirty="0" smtClean="0">
                <a:solidFill>
                  <a:srgbClr val="002060"/>
                </a:solidFill>
                <a:latin typeface="Arial" panose="020B0604020202020204" pitchFamily="34" charset="0"/>
                <a:cs typeface="Arial" panose="020B0604020202020204" pitchFamily="34" charset="0"/>
              </a:rPr>
              <a:t>to  physical</a:t>
            </a:r>
          </a:p>
          <a:p>
            <a:pPr algn="ctr"/>
            <a:r>
              <a:rPr lang="en-US" sz="2400" b="1" dirty="0" smtClean="0">
                <a:solidFill>
                  <a:srgbClr val="002060"/>
                </a:solidFill>
                <a:latin typeface="Arial" panose="020B0604020202020204" pitchFamily="34" charset="0"/>
                <a:cs typeface="Arial" panose="020B0604020202020204" pitchFamily="34" charset="0"/>
              </a:rPr>
              <a:t>Inactivity</a:t>
            </a:r>
          </a:p>
          <a:p>
            <a:pPr algn="ctr"/>
            <a:r>
              <a:rPr lang="en-US" sz="1600" dirty="0" smtClean="0">
                <a:solidFill>
                  <a:srgbClr val="002060"/>
                </a:solidFill>
              </a:rPr>
              <a:t> </a:t>
            </a:r>
          </a:p>
          <a:p>
            <a:pPr algn="ctr">
              <a:lnSpc>
                <a:spcPts val="4400"/>
              </a:lnSpc>
            </a:pPr>
            <a:r>
              <a:rPr lang="en-US" sz="5400" b="1" dirty="0" smtClean="0">
                <a:solidFill>
                  <a:srgbClr val="FF0000"/>
                </a:solidFill>
                <a:effectLst>
                  <a:outerShdw blurRad="38100" dist="38100" dir="2700000" algn="tl">
                    <a:srgbClr val="000000">
                      <a:alpha val="43137"/>
                    </a:srgbClr>
                  </a:outerShdw>
                </a:effectLst>
              </a:rPr>
              <a:t>3.2 </a:t>
            </a:r>
          </a:p>
          <a:p>
            <a:pPr algn="ctr">
              <a:lnSpc>
                <a:spcPts val="4400"/>
              </a:lnSpc>
            </a:pPr>
            <a:r>
              <a:rPr lang="en-US" sz="4800" b="1" dirty="0" smtClean="0">
                <a:solidFill>
                  <a:srgbClr val="FF0000"/>
                </a:solidFill>
                <a:effectLst>
                  <a:outerShdw blurRad="38100" dist="38100" dir="2700000" algn="tl">
                    <a:srgbClr val="000000">
                      <a:alpha val="43137"/>
                    </a:srgbClr>
                  </a:outerShdw>
                </a:effectLst>
              </a:rPr>
              <a:t>million</a:t>
            </a:r>
          </a:p>
        </p:txBody>
      </p:sp>
      <p:sp>
        <p:nvSpPr>
          <p:cNvPr id="10" name="Title 1"/>
          <p:cNvSpPr txBox="1">
            <a:spLocks/>
          </p:cNvSpPr>
          <p:nvPr/>
        </p:nvSpPr>
        <p:spPr>
          <a:xfrm>
            <a:off x="457200" y="27463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tx2"/>
                </a:solidFill>
              </a:rPr>
              <a:t>Global Burden of Physical </a:t>
            </a:r>
            <a:r>
              <a:rPr lang="en-US" sz="4000" b="1" dirty="0" smtClean="0">
                <a:solidFill>
                  <a:srgbClr val="0070C0"/>
                </a:solidFill>
                <a:latin typeface="Arial" panose="020B0604020202020204" pitchFamily="34" charset="0"/>
                <a:cs typeface="Arial" panose="020B0604020202020204" pitchFamily="34" charset="0"/>
              </a:rPr>
              <a:t>Inactivity</a:t>
            </a:r>
          </a:p>
          <a:p>
            <a:endParaRPr lang="en-AU" sz="4000" dirty="0">
              <a:solidFill>
                <a:schemeClr val="tx2"/>
              </a:solidFill>
            </a:endParaRPr>
          </a:p>
        </p:txBody>
      </p:sp>
      <p:sp>
        <p:nvSpPr>
          <p:cNvPr id="2" name="Slide Number Placeholder 1"/>
          <p:cNvSpPr>
            <a:spLocks noGrp="1"/>
          </p:cNvSpPr>
          <p:nvPr>
            <p:ph type="sldNum" sz="quarter" idx="12"/>
          </p:nvPr>
        </p:nvSpPr>
        <p:spPr/>
        <p:txBody>
          <a:bodyPr/>
          <a:lstStyle/>
          <a:p>
            <a:fld id="{F8498760-AF48-4AEE-B9C8-92F483DB2D66}" type="slidenum">
              <a:rPr lang="en-AU" smtClean="0"/>
              <a:pPr/>
              <a:t>3</a:t>
            </a:fld>
            <a:endParaRPr lang="en-AU"/>
          </a:p>
        </p:txBody>
      </p:sp>
    </p:spTree>
    <p:extLst>
      <p:ext uri="{BB962C8B-B14F-4D97-AF65-F5344CB8AC3E}">
        <p14:creationId xmlns:p14="http://schemas.microsoft.com/office/powerpoint/2010/main" val="30077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algn="r">
              <a:buNone/>
            </a:pPr>
            <a:endParaRPr lang="fa-IR" dirty="0" smtClean="0"/>
          </a:p>
          <a:p>
            <a:pPr algn="r">
              <a:buNone/>
            </a:pPr>
            <a:r>
              <a:rPr lang="ar-SA" dirty="0" smtClean="0"/>
              <a:t>بيش از </a:t>
            </a:r>
            <a:r>
              <a:rPr lang="ar-SA" dirty="0" smtClean="0">
                <a:solidFill>
                  <a:srgbClr val="FF0000"/>
                </a:solidFill>
              </a:rPr>
              <a:t>14 درصد مرگ </a:t>
            </a:r>
            <a:r>
              <a:rPr lang="ar-SA" dirty="0" smtClean="0"/>
              <a:t>در جهان را می توان به فعاليت بدني ناکافی نسبت داد، </a:t>
            </a:r>
            <a:endParaRPr lang="fa-IR" dirty="0" smtClean="0"/>
          </a:p>
          <a:p>
            <a:pPr algn="ctr">
              <a:buNone/>
            </a:pPr>
            <a:r>
              <a:rPr lang="en-US" dirty="0" smtClean="0"/>
              <a:t>:</a:t>
            </a:r>
            <a:r>
              <a:rPr lang="ar-SA" dirty="0" smtClean="0"/>
              <a:t>ضمن آن که اين رفتار در ايجاد</a:t>
            </a:r>
            <a:endParaRPr lang="en-US" dirty="0"/>
          </a:p>
          <a:p>
            <a:pPr algn="r" rtl="1">
              <a:buFont typeface="Wingdings" pitchFamily="2" charset="2"/>
              <a:buChar char="Ø"/>
            </a:pPr>
            <a:r>
              <a:rPr lang="ar-SA" dirty="0" smtClean="0"/>
              <a:t> </a:t>
            </a:r>
            <a:r>
              <a:rPr lang="ar-SA" dirty="0" smtClean="0">
                <a:solidFill>
                  <a:schemeClr val="tx2">
                    <a:lumMod val="60000"/>
                    <a:lumOff val="40000"/>
                  </a:schemeClr>
                </a:solidFill>
              </a:rPr>
              <a:t>25-</a:t>
            </a:r>
            <a:r>
              <a:rPr lang="ar-SA" dirty="0" smtClean="0"/>
              <a:t> </a:t>
            </a:r>
            <a:r>
              <a:rPr lang="ar-SA" dirty="0" smtClean="0">
                <a:solidFill>
                  <a:srgbClr val="0070C0"/>
                </a:solidFill>
              </a:rPr>
              <a:t>21 درصد موارد سرطان پستان و كولون</a:t>
            </a:r>
            <a:r>
              <a:rPr lang="ar-SA" dirty="0" smtClean="0"/>
              <a:t>،</a:t>
            </a:r>
            <a:endParaRPr lang="fa-IR" dirty="0" smtClean="0"/>
          </a:p>
          <a:p>
            <a:pPr algn="r" rtl="1">
              <a:buFont typeface="Wingdings" pitchFamily="2" charset="2"/>
              <a:buChar char="Ø"/>
            </a:pPr>
            <a:r>
              <a:rPr lang="ar-SA" dirty="0" smtClean="0">
                <a:solidFill>
                  <a:srgbClr val="7030A0"/>
                </a:solidFill>
              </a:rPr>
              <a:t> 27 درصد موارد ديابت </a:t>
            </a:r>
            <a:endParaRPr lang="fa-IR" dirty="0" smtClean="0">
              <a:solidFill>
                <a:srgbClr val="7030A0"/>
              </a:solidFill>
            </a:endParaRPr>
          </a:p>
          <a:p>
            <a:pPr algn="r" rtl="1">
              <a:buFont typeface="Wingdings" pitchFamily="2" charset="2"/>
              <a:buChar char="Ø"/>
            </a:pPr>
            <a:r>
              <a:rPr lang="ar-SA" dirty="0" smtClean="0"/>
              <a:t> </a:t>
            </a:r>
            <a:r>
              <a:rPr lang="ar-SA" dirty="0" smtClean="0">
                <a:solidFill>
                  <a:srgbClr val="FF0000"/>
                </a:solidFill>
              </a:rPr>
              <a:t>30 درصد موارد بيماری هاي قلبی عروقی</a:t>
            </a:r>
            <a:endParaRPr lang="en-US" dirty="0" smtClean="0">
              <a:solidFill>
                <a:srgbClr val="FF0000"/>
              </a:solidFill>
            </a:endParaRPr>
          </a:p>
          <a:p>
            <a:pPr algn="ctr">
              <a:buNone/>
            </a:pPr>
            <a:r>
              <a:rPr lang="ar-SA" dirty="0" smtClean="0">
                <a:solidFill>
                  <a:srgbClr val="FF0000"/>
                </a:solidFill>
              </a:rPr>
              <a:t> </a:t>
            </a:r>
            <a:r>
              <a:rPr lang="ar-SA" dirty="0" smtClean="0"/>
              <a:t>نقش دارد.</a:t>
            </a:r>
            <a:endParaRPr lang="en-US" dirty="0"/>
          </a:p>
        </p:txBody>
      </p:sp>
      <p:sp>
        <p:nvSpPr>
          <p:cNvPr id="2" name="Title 1"/>
          <p:cNvSpPr>
            <a:spLocks noGrp="1"/>
          </p:cNvSpPr>
          <p:nvPr>
            <p:ph type="title"/>
          </p:nvPr>
        </p:nvSpPr>
        <p:spPr/>
        <p:txBody>
          <a:bodyPr/>
          <a:lstStyle/>
          <a:p>
            <a:r>
              <a:rPr lang="fa-IR" dirty="0" smtClean="0"/>
              <a:t>آمار جهانی</a:t>
            </a:r>
            <a:endParaRPr lang="en-US" dirty="0"/>
          </a:p>
        </p:txBody>
      </p:sp>
      <p:pic>
        <p:nvPicPr>
          <p:cNvPr id="4" name="Picture 4" descr="Image result for exercise is medicine"/>
          <p:cNvPicPr>
            <a:picLocks noChangeAspect="1" noChangeArrowheads="1"/>
          </p:cNvPicPr>
          <p:nvPr/>
        </p:nvPicPr>
        <p:blipFill>
          <a:blip r:embed="rId2" cstate="print"/>
          <a:srcRect/>
          <a:stretch>
            <a:fillRect/>
          </a:stretch>
        </p:blipFill>
        <p:spPr bwMode="auto">
          <a:xfrm>
            <a:off x="611560" y="188640"/>
            <a:ext cx="2539998" cy="1524000"/>
          </a:xfrm>
          <a:prstGeom prst="rect">
            <a:avLst/>
          </a:prstGeom>
          <a:noFill/>
        </p:spPr>
      </p:pic>
    </p:spTree>
    <p:extLst>
      <p:ext uri="{BB962C8B-B14F-4D97-AF65-F5344CB8AC3E}">
        <p14:creationId xmlns:p14="http://schemas.microsoft.com/office/powerpoint/2010/main" val="60550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ar-SA" dirty="0" smtClean="0"/>
              <a:t>يافته ها نشان ميدهند </a:t>
            </a:r>
            <a:r>
              <a:rPr lang="fa-IR" dirty="0" smtClean="0"/>
              <a:t>احتمال مرگ و پيشرفت بيماري هاي قلبي عروقي  </a:t>
            </a:r>
            <a:r>
              <a:rPr lang="fa-IR" dirty="0" smtClean="0">
                <a:solidFill>
                  <a:srgbClr val="FF0000"/>
                </a:solidFill>
              </a:rPr>
              <a:t>در </a:t>
            </a:r>
            <a:r>
              <a:rPr lang="ar-SA" dirty="0" smtClean="0">
                <a:solidFill>
                  <a:srgbClr val="FF0000"/>
                </a:solidFill>
              </a:rPr>
              <a:t>افراد كم تحرك </a:t>
            </a:r>
            <a:r>
              <a:rPr lang="fa-IR" dirty="0" smtClean="0">
                <a:solidFill>
                  <a:srgbClr val="FF0000"/>
                </a:solidFill>
              </a:rPr>
              <a:t>  نسبت به افراد فعال دو برابر است</a:t>
            </a:r>
            <a:r>
              <a:rPr lang="fa-IR" dirty="0" smtClean="0"/>
              <a:t>. </a:t>
            </a:r>
          </a:p>
          <a:p>
            <a:pPr algn="r">
              <a:buNone/>
            </a:pPr>
            <a:r>
              <a:rPr lang="fa-IR" dirty="0" smtClean="0"/>
              <a:t> بنياد تحقيقات قلب بريتانيا  </a:t>
            </a:r>
            <a:r>
              <a:rPr lang="fa-IR" dirty="0" smtClean="0">
                <a:solidFill>
                  <a:srgbClr val="7030A0"/>
                </a:solidFill>
              </a:rPr>
              <a:t>37% </a:t>
            </a:r>
            <a:r>
              <a:rPr lang="fa-IR" dirty="0" smtClean="0"/>
              <a:t>مرگهاي ناشي از بيماري هاي قلبي عروقي  به كاهش فعاليت بدني نسبت مي دهد</a:t>
            </a:r>
            <a:endParaRPr lang="en-US" dirty="0"/>
          </a:p>
        </p:txBody>
      </p:sp>
      <p:sp>
        <p:nvSpPr>
          <p:cNvPr id="2" name="Title 1"/>
          <p:cNvSpPr>
            <a:spLocks noGrp="1"/>
          </p:cNvSpPr>
          <p:nvPr>
            <p:ph type="title"/>
          </p:nvPr>
        </p:nvSpPr>
        <p:spPr/>
        <p:txBody>
          <a:bodyPr>
            <a:normAutofit fontScale="90000"/>
          </a:bodyPr>
          <a:lstStyle/>
          <a:p>
            <a:r>
              <a:rPr lang="fa-IR" dirty="0" smtClean="0">
                <a:solidFill>
                  <a:srgbClr val="0070C0"/>
                </a:solidFill>
                <a:cs typeface="B Nazanin" pitchFamily="2" charset="-78"/>
              </a:rPr>
              <a:t>احتمال مرگ و پيشرفت بيماري هاي قلبي عروقي  در </a:t>
            </a:r>
            <a:r>
              <a:rPr lang="ar-SA" dirty="0" smtClean="0">
                <a:solidFill>
                  <a:srgbClr val="0070C0"/>
                </a:solidFill>
                <a:cs typeface="B Nazanin" pitchFamily="2" charset="-78"/>
              </a:rPr>
              <a:t>افراد كم تحرك</a:t>
            </a:r>
            <a:endParaRPr lang="en-US" dirty="0">
              <a:solidFill>
                <a:srgbClr val="0070C0"/>
              </a:solidFill>
              <a:cs typeface="B Nazanin" pitchFamily="2" charset="-78"/>
            </a:endParaRPr>
          </a:p>
        </p:txBody>
      </p:sp>
    </p:spTree>
    <p:extLst>
      <p:ext uri="{BB962C8B-B14F-4D97-AF65-F5344CB8AC3E}">
        <p14:creationId xmlns:p14="http://schemas.microsoft.com/office/powerpoint/2010/main" val="216674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r" rtl="1"/>
            <a:r>
              <a:rPr lang="fa-IR" dirty="0" smtClean="0"/>
              <a:t>قلب و عروق:افزایش خونرسانی در عروق عضلات،کاهش</a:t>
            </a:r>
            <a:r>
              <a:rPr lang="en-US" dirty="0" smtClean="0"/>
              <a:t>LDL</a:t>
            </a:r>
            <a:r>
              <a:rPr lang="fa-IR" dirty="0" smtClean="0"/>
              <a:t>و افزایش</a:t>
            </a:r>
            <a:r>
              <a:rPr lang="fa-IR" dirty="0"/>
              <a:t> </a:t>
            </a:r>
            <a:r>
              <a:rPr lang="en-US" dirty="0" smtClean="0"/>
              <a:t>HDL</a:t>
            </a:r>
            <a:r>
              <a:rPr lang="fa-IR" dirty="0" smtClean="0"/>
              <a:t>، کاهش مرگ ناشی از بیماری های قلبی 30 درصد </a:t>
            </a:r>
          </a:p>
          <a:p>
            <a:pPr algn="r" rtl="1"/>
            <a:r>
              <a:rPr lang="fa-IR" dirty="0" smtClean="0"/>
              <a:t>عضلانی اسکلتی:تقویت عضلات و مفاصل ،پیشگیری از ارتروز مفاصل ،پیشگیری از استئوپورز</a:t>
            </a:r>
          </a:p>
          <a:p>
            <a:pPr algn="r" rtl="1"/>
            <a:r>
              <a:rPr lang="fa-IR" dirty="0" smtClean="0"/>
              <a:t>دستگاه گوارش : افزایش حرکات روده و کاهش یبوست و عوارض ناشی از یبوست ،کاهش سرطان روده به میزان 21 تا 25درصد</a:t>
            </a:r>
          </a:p>
          <a:p>
            <a:pPr algn="r" rtl="1"/>
            <a:r>
              <a:rPr lang="fa-IR" dirty="0" smtClean="0"/>
              <a:t>جلوگیری از افزایش وزن با خرج حدود 1500 تا 2000 کیلوکالری در هفته </a:t>
            </a:r>
          </a:p>
          <a:p>
            <a:pPr algn="r" rtl="1"/>
            <a:r>
              <a:rPr lang="fa-IR" dirty="0" smtClean="0"/>
              <a:t>به تعویق انداختن پیری :افزایش سن کاهش بافت عضلانی و کاهش متابولیسم پایه به ازای هر ده سال 2 تا 3 درصد که  ورزش این روند را کاهش می دهد افزایش 10 تا 20 سال با ورزش مداوم </a:t>
            </a:r>
          </a:p>
          <a:p>
            <a:pPr algn="r" rtl="1"/>
            <a:r>
              <a:rPr lang="fa-IR" dirty="0" smtClean="0"/>
              <a:t>روحی و روانی :کاهش افسردگی و اضطراب آرامش روانی و خواب بهتر </a:t>
            </a:r>
          </a:p>
          <a:p>
            <a:pPr algn="r" rtl="1"/>
            <a:r>
              <a:rPr lang="fa-IR" dirty="0" smtClean="0"/>
              <a:t>کاهش احتمال ابتلا به دیابت تا 27 درصد </a:t>
            </a:r>
          </a:p>
          <a:p>
            <a:pPr algn="r" rtl="1"/>
            <a:r>
              <a:rPr lang="fa-IR" dirty="0" smtClean="0"/>
              <a:t>کاهش ابتلا به سرطان پستان تا 27 درصد </a:t>
            </a:r>
            <a:endParaRPr lang="fa-IR" dirty="0"/>
          </a:p>
        </p:txBody>
      </p:sp>
      <p:sp>
        <p:nvSpPr>
          <p:cNvPr id="2" name="Title 1"/>
          <p:cNvSpPr>
            <a:spLocks noGrp="1"/>
          </p:cNvSpPr>
          <p:nvPr>
            <p:ph type="title"/>
          </p:nvPr>
        </p:nvSpPr>
        <p:spPr/>
        <p:txBody>
          <a:bodyPr/>
          <a:lstStyle/>
          <a:p>
            <a:r>
              <a:rPr lang="fa-IR" dirty="0" smtClean="0"/>
              <a:t>اثرات ورزش بر دستگاه های بدن </a:t>
            </a:r>
            <a:endParaRPr lang="fa-IR" dirty="0"/>
          </a:p>
        </p:txBody>
      </p:sp>
    </p:spTree>
    <p:extLst>
      <p:ext uri="{BB962C8B-B14F-4D97-AF65-F5344CB8AC3E}">
        <p14:creationId xmlns:p14="http://schemas.microsoft.com/office/powerpoint/2010/main" val="277513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4" descr="Description: Figure 1"/>
          <p:cNvPicPr>
            <a:picLocks noChangeAspect="1" noChangeArrowheads="1"/>
          </p:cNvPicPr>
          <p:nvPr/>
        </p:nvPicPr>
        <p:blipFill>
          <a:blip r:embed="rId2" cstate="print"/>
          <a:srcRect/>
          <a:stretch>
            <a:fillRect/>
          </a:stretch>
        </p:blipFill>
        <p:spPr bwMode="auto">
          <a:xfrm>
            <a:off x="1763688" y="332656"/>
            <a:ext cx="5976293" cy="4968552"/>
          </a:xfrm>
          <a:prstGeom prst="rect">
            <a:avLst/>
          </a:prstGeom>
          <a:noFill/>
          <a:ln w="9525">
            <a:noFill/>
            <a:miter lim="800000"/>
            <a:headEnd/>
            <a:tailEnd/>
          </a:ln>
        </p:spPr>
      </p:pic>
    </p:spTree>
    <p:extLst>
      <p:ext uri="{BB962C8B-B14F-4D97-AF65-F5344CB8AC3E}">
        <p14:creationId xmlns:p14="http://schemas.microsoft.com/office/powerpoint/2010/main" val="24922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498760-AF48-4AEE-B9C8-92F483DB2D66}" type="slidenum">
              <a:rPr lang="en-AU" smtClean="0"/>
              <a:pPr/>
              <a:t>8</a:t>
            </a:fld>
            <a:endParaRPr lang="en-AU"/>
          </a:p>
        </p:txBody>
      </p:sp>
      <p:sp>
        <p:nvSpPr>
          <p:cNvPr id="16386" name="Rectangle 2"/>
          <p:cNvSpPr>
            <a:spLocks noGrp="1" noChangeArrowheads="1"/>
          </p:cNvSpPr>
          <p:nvPr>
            <p:ph type="title" sz="quarter" idx="4294967295"/>
          </p:nvPr>
        </p:nvSpPr>
        <p:spPr>
          <a:xfrm>
            <a:off x="6335713" y="3362325"/>
            <a:ext cx="2808287" cy="792163"/>
          </a:xfrm>
        </p:spPr>
        <p:txBody>
          <a:bodyPr lIns="91440" tIns="45720" rIns="91440" bIns="45720" anchor="ctr">
            <a:noAutofit/>
          </a:bodyPr>
          <a:lstStyle/>
          <a:p>
            <a:pPr algn="ctr"/>
            <a:r>
              <a:rPr lang="en-US" altLang="en-US" sz="2800" b="1" dirty="0" smtClean="0">
                <a:solidFill>
                  <a:schemeClr val="tx2"/>
                </a:solidFill>
              </a:rPr>
              <a:t>Physical activity </a:t>
            </a:r>
            <a:br>
              <a:rPr lang="en-US" altLang="en-US" sz="2800" b="1" dirty="0" smtClean="0">
                <a:solidFill>
                  <a:schemeClr val="tx2"/>
                </a:solidFill>
              </a:rPr>
            </a:br>
            <a:r>
              <a:rPr lang="en-US" altLang="en-US" sz="2800" b="1" dirty="0" smtClean="0">
                <a:solidFill>
                  <a:schemeClr val="tx2"/>
                </a:solidFill>
              </a:rPr>
              <a:t>Co-benefits </a:t>
            </a:r>
            <a:endParaRPr lang="en-AU" altLang="en-US" b="1" dirty="0" smtClean="0">
              <a:solidFill>
                <a:schemeClr val="tx2"/>
              </a:solidFill>
            </a:endParaRPr>
          </a:p>
        </p:txBody>
      </p:sp>
      <p:sp>
        <p:nvSpPr>
          <p:cNvPr id="16388" name="Text Box 6"/>
          <p:cNvSpPr txBox="1">
            <a:spLocks noChangeArrowheads="1"/>
          </p:cNvSpPr>
          <p:nvPr/>
        </p:nvSpPr>
        <p:spPr bwMode="auto">
          <a:xfrm>
            <a:off x="6683577" y="6109836"/>
            <a:ext cx="19857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dirty="0">
                <a:solidFill>
                  <a:schemeClr val="tx2"/>
                </a:solidFill>
              </a:rPr>
              <a:t>Increased social capital</a:t>
            </a:r>
            <a:endParaRPr lang="en-AU" altLang="en-US" sz="1600" b="1" dirty="0">
              <a:solidFill>
                <a:schemeClr val="tx2"/>
              </a:solidFill>
            </a:endParaRPr>
          </a:p>
        </p:txBody>
      </p:sp>
      <p:sp>
        <p:nvSpPr>
          <p:cNvPr id="16389" name="Text Box 7"/>
          <p:cNvSpPr txBox="1">
            <a:spLocks noChangeArrowheads="1"/>
          </p:cNvSpPr>
          <p:nvPr/>
        </p:nvSpPr>
        <p:spPr bwMode="auto">
          <a:xfrm>
            <a:off x="6952543" y="2719202"/>
            <a:ext cx="17828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dirty="0" smtClean="0">
                <a:solidFill>
                  <a:schemeClr val="tx2"/>
                </a:solidFill>
              </a:rPr>
              <a:t>More active kids</a:t>
            </a:r>
            <a:endParaRPr lang="en-US" altLang="en-US" sz="1600" b="1" dirty="0">
              <a:solidFill>
                <a:schemeClr val="tx2"/>
              </a:solidFill>
            </a:endParaRPr>
          </a:p>
          <a:p>
            <a:pPr algn="ctr" eaLnBrk="1" hangingPunct="1">
              <a:spcBef>
                <a:spcPct val="0"/>
              </a:spcBef>
              <a:buFontTx/>
              <a:buNone/>
            </a:pPr>
            <a:r>
              <a:rPr lang="en-US" altLang="en-US" sz="1600" b="1" dirty="0">
                <a:solidFill>
                  <a:schemeClr val="tx2"/>
                </a:solidFill>
              </a:rPr>
              <a:t>Better </a:t>
            </a:r>
            <a:r>
              <a:rPr lang="en-US" altLang="en-US" sz="1600" b="1" dirty="0" smtClean="0">
                <a:solidFill>
                  <a:schemeClr val="tx2"/>
                </a:solidFill>
              </a:rPr>
              <a:t>learning</a:t>
            </a:r>
            <a:endParaRPr lang="en-AU" altLang="en-US" sz="1600" b="1" dirty="0">
              <a:solidFill>
                <a:schemeClr val="tx2"/>
              </a:solidFill>
            </a:endParaRPr>
          </a:p>
        </p:txBody>
      </p:sp>
      <p:sp>
        <p:nvSpPr>
          <p:cNvPr id="16390" name="Text Box 8"/>
          <p:cNvSpPr txBox="1">
            <a:spLocks noChangeArrowheads="1"/>
          </p:cNvSpPr>
          <p:nvPr/>
        </p:nvSpPr>
        <p:spPr bwMode="auto">
          <a:xfrm>
            <a:off x="454745" y="4441149"/>
            <a:ext cx="21996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600" b="1">
                <a:solidFill>
                  <a:schemeClr val="tx2"/>
                </a:solidFill>
              </a:rPr>
              <a:t>Reduced congestion</a:t>
            </a:r>
            <a:endParaRPr lang="en-AU" altLang="en-US" sz="1600" b="1">
              <a:solidFill>
                <a:schemeClr val="tx2"/>
              </a:solidFill>
            </a:endParaRPr>
          </a:p>
        </p:txBody>
      </p:sp>
      <p:sp>
        <p:nvSpPr>
          <p:cNvPr id="16391" name="Text Box 9"/>
          <p:cNvSpPr txBox="1">
            <a:spLocks noChangeArrowheads="1"/>
          </p:cNvSpPr>
          <p:nvPr/>
        </p:nvSpPr>
        <p:spPr bwMode="auto">
          <a:xfrm>
            <a:off x="871668" y="2233235"/>
            <a:ext cx="14398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600" b="1" dirty="0">
                <a:solidFill>
                  <a:schemeClr val="tx2"/>
                </a:solidFill>
              </a:rPr>
              <a:t>Better health</a:t>
            </a:r>
            <a:endParaRPr lang="en-AU" altLang="en-US" sz="1600" b="1" dirty="0">
              <a:solidFill>
                <a:schemeClr val="tx2"/>
              </a:solidFill>
            </a:endParaRPr>
          </a:p>
        </p:txBody>
      </p:sp>
      <p:sp>
        <p:nvSpPr>
          <p:cNvPr id="16392" name="Text Box 10"/>
          <p:cNvSpPr txBox="1">
            <a:spLocks noChangeArrowheads="1"/>
          </p:cNvSpPr>
          <p:nvPr/>
        </p:nvSpPr>
        <p:spPr bwMode="auto">
          <a:xfrm>
            <a:off x="3447823" y="2365274"/>
            <a:ext cx="23743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dirty="0">
                <a:solidFill>
                  <a:schemeClr val="tx2"/>
                </a:solidFill>
              </a:rPr>
              <a:t>Increased productivity</a:t>
            </a:r>
            <a:endParaRPr lang="en-AU" altLang="en-US" sz="1600" b="1" dirty="0">
              <a:solidFill>
                <a:schemeClr val="tx2"/>
              </a:solidFill>
            </a:endParaRPr>
          </a:p>
        </p:txBody>
      </p:sp>
      <p:sp>
        <p:nvSpPr>
          <p:cNvPr id="16393" name="AutoShape 14"/>
          <p:cNvSpPr>
            <a:spLocks noChangeArrowheads="1"/>
          </p:cNvSpPr>
          <p:nvPr/>
        </p:nvSpPr>
        <p:spPr bwMode="auto">
          <a:xfrm rot="2243662">
            <a:off x="3230647" y="2640926"/>
            <a:ext cx="503238" cy="485775"/>
          </a:xfrm>
          <a:prstGeom prst="leftArrow">
            <a:avLst>
              <a:gd name="adj1" fmla="val 50000"/>
              <a:gd name="adj2" fmla="val 25899"/>
            </a:avLst>
          </a:prstGeom>
          <a:solidFill>
            <a:schemeClr val="tx2">
              <a:lumMod val="60000"/>
              <a:lumOff val="40000"/>
            </a:schemeClr>
          </a:solidFill>
          <a:ln w="9525">
            <a:solidFill>
              <a:schemeClr val="tx1"/>
            </a:solidFill>
            <a:miter lim="800000"/>
            <a:headEnd/>
            <a:tailEnd/>
          </a:ln>
          <a:effectLst/>
        </p:spPr>
        <p:txBody>
          <a:bodyPr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394" name="AutoShape 15"/>
          <p:cNvSpPr>
            <a:spLocks noChangeArrowheads="1"/>
          </p:cNvSpPr>
          <p:nvPr/>
        </p:nvSpPr>
        <p:spPr bwMode="auto">
          <a:xfrm>
            <a:off x="2870286" y="3361651"/>
            <a:ext cx="576262" cy="485775"/>
          </a:xfrm>
          <a:prstGeom prst="leftArrow">
            <a:avLst>
              <a:gd name="adj1" fmla="val 50000"/>
              <a:gd name="adj2" fmla="val 29657"/>
            </a:avLst>
          </a:prstGeom>
          <a:solidFill>
            <a:schemeClr val="tx2">
              <a:lumMod val="60000"/>
              <a:lumOff val="40000"/>
            </a:schemeClr>
          </a:solidFill>
          <a:ln w="9525">
            <a:solidFill>
              <a:schemeClr val="tx1"/>
            </a:solidFill>
            <a:miter lim="800000"/>
            <a:headEnd/>
            <a:tailEnd/>
          </a:ln>
          <a:effectLst/>
        </p:spPr>
        <p:txBody>
          <a:bodyPr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395" name="AutoShape 16"/>
          <p:cNvSpPr>
            <a:spLocks noChangeArrowheads="1"/>
          </p:cNvSpPr>
          <p:nvPr/>
        </p:nvSpPr>
        <p:spPr bwMode="auto">
          <a:xfrm rot="5400000">
            <a:off x="4445086" y="2723475"/>
            <a:ext cx="504825" cy="485775"/>
          </a:xfrm>
          <a:prstGeom prst="leftArrow">
            <a:avLst>
              <a:gd name="adj1" fmla="val 50000"/>
              <a:gd name="adj2" fmla="val 25980"/>
            </a:avLst>
          </a:prstGeom>
          <a:solidFill>
            <a:schemeClr val="tx2">
              <a:lumMod val="60000"/>
              <a:lumOff val="40000"/>
            </a:schemeClr>
          </a:solidFill>
          <a:ln w="9525">
            <a:solidFill>
              <a:schemeClr val="tx1"/>
            </a:solidFill>
            <a:miter lim="800000"/>
            <a:headEnd/>
            <a:tailEnd/>
          </a:ln>
          <a:effectLst/>
        </p:spPr>
        <p:txBody>
          <a:bodyPr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396" name="AutoShape 17"/>
          <p:cNvSpPr>
            <a:spLocks noChangeArrowheads="1"/>
          </p:cNvSpPr>
          <p:nvPr/>
        </p:nvSpPr>
        <p:spPr bwMode="auto">
          <a:xfrm rot="-10599955">
            <a:off x="5894472" y="3937914"/>
            <a:ext cx="687388" cy="485775"/>
          </a:xfrm>
          <a:prstGeom prst="leftArrow">
            <a:avLst>
              <a:gd name="adj1" fmla="val 50000"/>
              <a:gd name="adj2" fmla="val 35376"/>
            </a:avLst>
          </a:prstGeom>
          <a:solidFill>
            <a:schemeClr val="tx2">
              <a:lumMod val="60000"/>
              <a:lumOff val="40000"/>
            </a:schemeClr>
          </a:solidFill>
          <a:ln w="9525">
            <a:solidFill>
              <a:schemeClr val="tx1"/>
            </a:solidFill>
            <a:miter lim="800000"/>
            <a:headEnd/>
            <a:tailEnd/>
          </a:ln>
          <a:effectLst/>
        </p:spPr>
        <p:txBody>
          <a:bodyPr rot="10800000"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397" name="AutoShape 18"/>
          <p:cNvSpPr>
            <a:spLocks noChangeArrowheads="1"/>
          </p:cNvSpPr>
          <p:nvPr/>
        </p:nvSpPr>
        <p:spPr bwMode="auto">
          <a:xfrm rot="8538102">
            <a:off x="5678572" y="2856826"/>
            <a:ext cx="615950" cy="485775"/>
          </a:xfrm>
          <a:prstGeom prst="leftArrow">
            <a:avLst>
              <a:gd name="adj1" fmla="val 50000"/>
              <a:gd name="adj2" fmla="val 31699"/>
            </a:avLst>
          </a:prstGeom>
          <a:solidFill>
            <a:schemeClr val="tx2">
              <a:lumMod val="60000"/>
              <a:lumOff val="40000"/>
            </a:schemeClr>
          </a:solidFill>
          <a:ln w="9525">
            <a:solidFill>
              <a:schemeClr val="tx1"/>
            </a:solidFill>
            <a:miter lim="800000"/>
            <a:headEnd/>
            <a:tailEnd/>
          </a:ln>
          <a:effectLst/>
        </p:spPr>
        <p:txBody>
          <a:bodyPr rot="10800000"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402" name="Text Box 6"/>
          <p:cNvSpPr txBox="1">
            <a:spLocks noChangeArrowheads="1"/>
          </p:cNvSpPr>
          <p:nvPr/>
        </p:nvSpPr>
        <p:spPr bwMode="auto">
          <a:xfrm>
            <a:off x="4139992" y="6530299"/>
            <a:ext cx="12458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600" b="1" dirty="0">
                <a:solidFill>
                  <a:schemeClr val="tx2"/>
                </a:solidFill>
              </a:rPr>
              <a:t>Cleaner air</a:t>
            </a:r>
            <a:endParaRPr lang="en-AU" altLang="en-US" sz="1600" b="1" dirty="0">
              <a:solidFill>
                <a:schemeClr val="tx2"/>
              </a:solidFill>
            </a:endParaRPr>
          </a:p>
        </p:txBody>
      </p:sp>
      <p:pic>
        <p:nvPicPr>
          <p:cNvPr id="16403" name="Picture 26" descr="ANd9GcTXtfUTzB69NgQBOOH4u48g1-hXKl8YINL8UOypD0KlwXW-W_Zo-GGQGMz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86" y="5161874"/>
            <a:ext cx="216058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AutoShape 16"/>
          <p:cNvSpPr>
            <a:spLocks noChangeArrowheads="1"/>
          </p:cNvSpPr>
          <p:nvPr/>
        </p:nvSpPr>
        <p:spPr bwMode="auto">
          <a:xfrm rot="-3160914">
            <a:off x="3363998" y="4379238"/>
            <a:ext cx="504825" cy="485775"/>
          </a:xfrm>
          <a:prstGeom prst="leftArrow">
            <a:avLst>
              <a:gd name="adj1" fmla="val 50000"/>
              <a:gd name="adj2" fmla="val 25980"/>
            </a:avLst>
          </a:prstGeom>
          <a:solidFill>
            <a:schemeClr val="tx2">
              <a:lumMod val="60000"/>
              <a:lumOff val="40000"/>
            </a:schemeClr>
          </a:solidFill>
          <a:ln w="9525">
            <a:solidFill>
              <a:schemeClr val="tx1"/>
            </a:solidFill>
            <a:miter lim="800000"/>
            <a:headEnd/>
            <a:tailEnd/>
          </a:ln>
          <a:effectLst/>
        </p:spPr>
        <p:txBody>
          <a:bodyPr rot="10800000"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pic>
        <p:nvPicPr>
          <p:cNvPr id="16405" name="Picture 29" descr="ANd9GcTDyA6wbIA_O1zGvHYNW1DRVJDPg904_v2gA1zZzGOF9XFdCHAocFwY_D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0333" y="4914734"/>
            <a:ext cx="15113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AutoShape 16"/>
          <p:cNvSpPr>
            <a:spLocks noChangeArrowheads="1"/>
          </p:cNvSpPr>
          <p:nvPr/>
        </p:nvSpPr>
        <p:spPr bwMode="auto">
          <a:xfrm rot="-6514644">
            <a:off x="4876885" y="4523700"/>
            <a:ext cx="504825" cy="485775"/>
          </a:xfrm>
          <a:prstGeom prst="leftArrow">
            <a:avLst>
              <a:gd name="adj1" fmla="val 50000"/>
              <a:gd name="adj2" fmla="val 25980"/>
            </a:avLst>
          </a:prstGeom>
          <a:solidFill>
            <a:schemeClr val="tx2">
              <a:lumMod val="60000"/>
              <a:lumOff val="40000"/>
            </a:schemeClr>
          </a:solidFill>
          <a:ln w="9525">
            <a:solidFill>
              <a:schemeClr val="tx1"/>
            </a:solidFill>
            <a:miter lim="800000"/>
            <a:headEnd/>
            <a:tailEnd/>
          </a:ln>
          <a:effectLst/>
        </p:spPr>
        <p:txBody>
          <a:bodyPr rot="10800000" wrap="none"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AU" altLang="en-US" sz="1400"/>
          </a:p>
        </p:txBody>
      </p:sp>
      <p:sp>
        <p:nvSpPr>
          <p:cNvPr id="16407" name="Text Box 6"/>
          <p:cNvSpPr txBox="1">
            <a:spLocks noChangeArrowheads="1"/>
          </p:cNvSpPr>
          <p:nvPr/>
        </p:nvSpPr>
        <p:spPr bwMode="auto">
          <a:xfrm>
            <a:off x="1187625" y="6372617"/>
            <a:ext cx="2258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dirty="0">
                <a:solidFill>
                  <a:schemeClr val="tx2"/>
                </a:solidFill>
              </a:rPr>
              <a:t>Improved road safety</a:t>
            </a:r>
            <a:endParaRPr lang="en-AU" altLang="en-US" sz="1600" b="1" dirty="0">
              <a:solidFill>
                <a:schemeClr val="tx2"/>
              </a:solidFill>
            </a:endParaRPr>
          </a:p>
        </p:txBody>
      </p:sp>
      <p:pic>
        <p:nvPicPr>
          <p:cNvPr id="24" name="Picture 23" descr="schoolraised2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7233" y="1110160"/>
            <a:ext cx="2518416" cy="1461631"/>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6" descr="https://media.zenfs.com/en_us/News/Reuters/2013-07-11T115521Z_1808034107_GM1E97B1J6G01_RTRMADP_3_CHINA-AUTO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910" y="2898576"/>
            <a:ext cx="2267309" cy="15513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encrypted-tbn1.gstatic.com/images?q=tbn:ANd9GcT6SMnCi7_G3drDtZKa7EKLiG7gVnLh4SnEcV60_-9ym7nLCGN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602" y="574993"/>
            <a:ext cx="2163570" cy="172821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fbull\Pictures\photos of PA\older_adults1 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2885" y="4107933"/>
            <a:ext cx="1367113" cy="195059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fbull\Pictures\photos of PA\tai chi.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15" t="6397" b="8679"/>
          <a:stretch/>
        </p:blipFill>
        <p:spPr bwMode="auto">
          <a:xfrm>
            <a:off x="251520" y="669076"/>
            <a:ext cx="2680112" cy="154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52834120"/>
              </p:ext>
            </p:extLst>
          </p:nvPr>
        </p:nvGraphicFramePr>
        <p:xfrm>
          <a:off x="179512" y="1988840"/>
          <a:ext cx="8686800" cy="3168352"/>
        </p:xfrm>
        <a:graphic>
          <a:graphicData uri="http://schemas.openxmlformats.org/drawingml/2006/table">
            <a:tbl>
              <a:tblPr rtl="1" firstRow="1" bandRow="1">
                <a:tableStyleId>{F5AB1C69-6EDB-4FF4-983F-18BD219EF322}</a:tableStyleId>
              </a:tblPr>
              <a:tblGrid>
                <a:gridCol w="1447800"/>
                <a:gridCol w="1447800"/>
                <a:gridCol w="1447800"/>
                <a:gridCol w="1302434"/>
                <a:gridCol w="1180262"/>
                <a:gridCol w="1860704"/>
              </a:tblGrid>
              <a:tr h="792088">
                <a:tc>
                  <a:txBody>
                    <a:bodyPr/>
                    <a:lstStyle/>
                    <a:p>
                      <a:pPr algn="ctr" rtl="1">
                        <a:lnSpc>
                          <a:spcPct val="115000"/>
                        </a:lnSpc>
                        <a:spcBef>
                          <a:spcPts val="600"/>
                        </a:spcBef>
                        <a:spcAft>
                          <a:spcPts val="600"/>
                        </a:spcAft>
                      </a:pPr>
                      <a:r>
                        <a:rPr lang="en-US" sz="3200" dirty="0" smtClean="0"/>
                        <a:t>2011</a:t>
                      </a:r>
                      <a:endParaRPr lang="en-US" sz="3200" b="1" dirty="0">
                        <a:solidFill>
                          <a:schemeClr val="bg1"/>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3200" dirty="0"/>
                        <a:t>2009</a:t>
                      </a:r>
                      <a:endParaRPr lang="en-US" sz="3200" b="1" dirty="0">
                        <a:solidFill>
                          <a:schemeClr val="bg1"/>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3200"/>
                        <a:t>2008</a:t>
                      </a:r>
                      <a:endParaRPr lang="en-US" sz="3200" b="1">
                        <a:solidFill>
                          <a:schemeClr val="bg1"/>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3200" dirty="0"/>
                        <a:t>2007</a:t>
                      </a:r>
                      <a:endParaRPr lang="en-US" sz="3200" b="1" dirty="0">
                        <a:solidFill>
                          <a:schemeClr val="bg1"/>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3200" dirty="0" smtClean="0"/>
                        <a:t>2006</a:t>
                      </a:r>
                      <a:endParaRPr lang="en-US" sz="3200" b="1" dirty="0">
                        <a:solidFill>
                          <a:schemeClr val="bg1"/>
                        </a:solidFill>
                        <a:latin typeface="Calibri"/>
                        <a:ea typeface="Calibri"/>
                        <a:cs typeface="Arial"/>
                      </a:endParaRPr>
                    </a:p>
                  </a:txBody>
                  <a:tcPr marL="68580" marR="68580" marT="0" marB="0"/>
                </a:tc>
                <a:tc>
                  <a:txBody>
                    <a:bodyPr/>
                    <a:lstStyle/>
                    <a:p>
                      <a:pPr algn="ctr" rtl="1"/>
                      <a:r>
                        <a:rPr kumimoji="0" lang="en-US" sz="2400" kern="1200" dirty="0" smtClean="0"/>
                        <a:t>Year</a:t>
                      </a:r>
                      <a:endParaRPr lang="fa-IR" sz="2400" b="0" dirty="0"/>
                    </a:p>
                  </a:txBody>
                  <a:tcPr/>
                </a:tc>
              </a:tr>
              <a:tr h="792088">
                <a:tc>
                  <a:txBody>
                    <a:bodyPr/>
                    <a:lstStyle/>
                    <a:p>
                      <a:pPr algn="ctr" rtl="0">
                        <a:lnSpc>
                          <a:spcPct val="115000"/>
                        </a:lnSpc>
                        <a:spcBef>
                          <a:spcPts val="600"/>
                        </a:spcBef>
                        <a:spcAft>
                          <a:spcPts val="600"/>
                        </a:spcAft>
                      </a:pPr>
                      <a:r>
                        <a:rPr lang="en-US" sz="2000" b="1" dirty="0" smtClean="0"/>
                        <a:t>48.82</a:t>
                      </a:r>
                      <a:endParaRPr lang="en-US" sz="2000" b="1" dirty="0">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49</a:t>
                      </a:r>
                      <a:r>
                        <a:rPr lang="fa-IR" sz="2000" b="1"/>
                        <a:t>.</a:t>
                      </a:r>
                      <a:r>
                        <a:rPr lang="en-US" sz="2000" b="1"/>
                        <a:t>91</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dirty="0"/>
                        <a:t>49</a:t>
                      </a:r>
                      <a:r>
                        <a:rPr lang="fa-IR" sz="2000" b="1" dirty="0"/>
                        <a:t>.</a:t>
                      </a:r>
                      <a:r>
                        <a:rPr lang="en-US" sz="2000" b="1" dirty="0"/>
                        <a:t>88</a:t>
                      </a:r>
                      <a:endParaRPr lang="en-US" sz="2000" b="1" dirty="0">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46</a:t>
                      </a:r>
                      <a:r>
                        <a:rPr lang="fa-IR" sz="2000" b="1"/>
                        <a:t>.</a:t>
                      </a:r>
                      <a:r>
                        <a:rPr lang="en-US" sz="2000" b="1"/>
                        <a:t>36</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dirty="0"/>
                        <a:t>40</a:t>
                      </a:r>
                      <a:r>
                        <a:rPr lang="fa-IR" sz="2000" b="1" dirty="0"/>
                        <a:t>.</a:t>
                      </a:r>
                      <a:r>
                        <a:rPr lang="en-US" sz="2000" b="1" dirty="0"/>
                        <a:t>34</a:t>
                      </a:r>
                      <a:endParaRPr lang="en-US" sz="2000" b="1" dirty="0">
                        <a:solidFill>
                          <a:srgbClr val="FF0000"/>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2400" b="1" dirty="0"/>
                        <a:t>Females</a:t>
                      </a:r>
                      <a:endParaRPr lang="en-US" sz="2400" b="1" dirty="0">
                        <a:latin typeface="Calibri"/>
                        <a:ea typeface="Calibri"/>
                        <a:cs typeface="Arial"/>
                      </a:endParaRPr>
                    </a:p>
                  </a:txBody>
                  <a:tcPr marL="68580" marR="68580" marT="0" marB="0"/>
                </a:tc>
              </a:tr>
              <a:tr h="792088">
                <a:tc>
                  <a:txBody>
                    <a:bodyPr/>
                    <a:lstStyle/>
                    <a:p>
                      <a:pPr algn="ctr" rtl="0">
                        <a:lnSpc>
                          <a:spcPct val="115000"/>
                        </a:lnSpc>
                        <a:spcBef>
                          <a:spcPts val="600"/>
                        </a:spcBef>
                        <a:spcAft>
                          <a:spcPts val="600"/>
                        </a:spcAft>
                      </a:pPr>
                      <a:r>
                        <a:rPr lang="en-US" sz="2000" b="1"/>
                        <a:t>31.53</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28</a:t>
                      </a:r>
                      <a:r>
                        <a:rPr lang="fa-IR" sz="2000" b="1"/>
                        <a:t>.</a:t>
                      </a:r>
                      <a:r>
                        <a:rPr lang="en-US" sz="2000" b="1"/>
                        <a:t>28</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26</a:t>
                      </a:r>
                      <a:r>
                        <a:rPr lang="fa-IR" sz="2000" b="1"/>
                        <a:t>.</a:t>
                      </a:r>
                      <a:r>
                        <a:rPr lang="en-US" sz="2000" b="1"/>
                        <a:t>60</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24</a:t>
                      </a:r>
                      <a:r>
                        <a:rPr lang="fa-IR" sz="2000" b="1"/>
                        <a:t>.</a:t>
                      </a:r>
                      <a:r>
                        <a:rPr lang="en-US" sz="2000" b="1"/>
                        <a:t>32</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dirty="0"/>
                        <a:t>21</a:t>
                      </a:r>
                      <a:r>
                        <a:rPr lang="fa-IR" sz="2000" b="1" dirty="0"/>
                        <a:t>.</a:t>
                      </a:r>
                      <a:r>
                        <a:rPr lang="en-US" sz="2000" b="1" dirty="0"/>
                        <a:t>60</a:t>
                      </a:r>
                      <a:endParaRPr lang="en-US" sz="2000" b="1" dirty="0">
                        <a:solidFill>
                          <a:srgbClr val="FF0000"/>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2400" b="1" dirty="0"/>
                        <a:t>Males</a:t>
                      </a:r>
                      <a:endParaRPr lang="en-US" sz="2400" b="1" dirty="0">
                        <a:latin typeface="Calibri"/>
                        <a:ea typeface="Calibri"/>
                        <a:cs typeface="Arial"/>
                      </a:endParaRPr>
                    </a:p>
                  </a:txBody>
                  <a:tcPr marL="68580" marR="68580" marT="0" marB="0"/>
                </a:tc>
              </a:tr>
              <a:tr h="792088">
                <a:tc>
                  <a:txBody>
                    <a:bodyPr/>
                    <a:lstStyle/>
                    <a:p>
                      <a:pPr algn="ctr" rtl="0">
                        <a:lnSpc>
                          <a:spcPct val="115000"/>
                        </a:lnSpc>
                        <a:spcBef>
                          <a:spcPts val="600"/>
                        </a:spcBef>
                        <a:spcAft>
                          <a:spcPts val="600"/>
                        </a:spcAft>
                      </a:pPr>
                      <a:r>
                        <a:rPr lang="en-US" sz="2000" b="1" dirty="0" smtClean="0"/>
                        <a:t>40.12</a:t>
                      </a:r>
                      <a:endParaRPr lang="en-US" sz="2000" b="1" dirty="0">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38</a:t>
                      </a:r>
                      <a:r>
                        <a:rPr lang="fa-IR" sz="2000" b="1"/>
                        <a:t>.</a:t>
                      </a:r>
                      <a:r>
                        <a:rPr lang="en-US" sz="2000" b="1"/>
                        <a:t>97</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38.10</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a:t>35.21</a:t>
                      </a:r>
                      <a:endParaRPr lang="en-US" sz="2000" b="1">
                        <a:solidFill>
                          <a:srgbClr val="FF0000"/>
                        </a:solidFill>
                        <a:latin typeface="Calibri"/>
                        <a:ea typeface="Calibri"/>
                        <a:cs typeface="Arial"/>
                      </a:endParaRPr>
                    </a:p>
                  </a:txBody>
                  <a:tcPr marL="68580" marR="68580" marT="0" marB="0"/>
                </a:tc>
                <a:tc>
                  <a:txBody>
                    <a:bodyPr/>
                    <a:lstStyle/>
                    <a:p>
                      <a:pPr algn="ctr" rtl="0">
                        <a:lnSpc>
                          <a:spcPct val="115000"/>
                        </a:lnSpc>
                        <a:spcBef>
                          <a:spcPts val="600"/>
                        </a:spcBef>
                        <a:spcAft>
                          <a:spcPts val="600"/>
                        </a:spcAft>
                      </a:pPr>
                      <a:r>
                        <a:rPr lang="en-US" sz="2000" b="1" dirty="0"/>
                        <a:t>30.85</a:t>
                      </a:r>
                      <a:endParaRPr lang="en-US" sz="2000" b="1" dirty="0">
                        <a:solidFill>
                          <a:srgbClr val="FF0000"/>
                        </a:solidFill>
                        <a:latin typeface="Calibri"/>
                        <a:ea typeface="Calibri"/>
                        <a:cs typeface="Arial"/>
                      </a:endParaRPr>
                    </a:p>
                  </a:txBody>
                  <a:tcPr marL="68580" marR="68580" marT="0" marB="0"/>
                </a:tc>
                <a:tc>
                  <a:txBody>
                    <a:bodyPr/>
                    <a:lstStyle/>
                    <a:p>
                      <a:pPr algn="ctr" rtl="1">
                        <a:lnSpc>
                          <a:spcPct val="115000"/>
                        </a:lnSpc>
                        <a:spcBef>
                          <a:spcPts val="600"/>
                        </a:spcBef>
                        <a:spcAft>
                          <a:spcPts val="600"/>
                        </a:spcAft>
                      </a:pPr>
                      <a:r>
                        <a:rPr lang="en-US" sz="2400" b="1" dirty="0"/>
                        <a:t>Both sexes</a:t>
                      </a:r>
                      <a:endParaRPr lang="en-US" sz="2400" b="1" dirty="0">
                        <a:latin typeface="Calibri"/>
                        <a:ea typeface="Calibri"/>
                        <a:cs typeface="Arial"/>
                      </a:endParaRPr>
                    </a:p>
                  </a:txBody>
                  <a:tcPr marL="68580" marR="68580" marT="0" marB="0"/>
                </a:tc>
              </a:tr>
            </a:tbl>
          </a:graphicData>
        </a:graphic>
      </p:graphicFrame>
      <p:sp>
        <p:nvSpPr>
          <p:cNvPr id="3" name="Title 2"/>
          <p:cNvSpPr>
            <a:spLocks noGrp="1"/>
          </p:cNvSpPr>
          <p:nvPr>
            <p:ph type="title"/>
          </p:nvPr>
        </p:nvSpPr>
        <p:spPr>
          <a:xfrm>
            <a:off x="412702" y="452718"/>
            <a:ext cx="8047730" cy="1528482"/>
          </a:xfrm>
          <a:solidFill>
            <a:schemeClr val="accent2">
              <a:lumMod val="20000"/>
              <a:lumOff val="80000"/>
            </a:schemeClr>
          </a:solidFill>
        </p:spPr>
        <p:txBody>
          <a:bodyPr>
            <a:noAutofit/>
          </a:bodyPr>
          <a:lstStyle/>
          <a:p>
            <a:r>
              <a:rPr lang="en-US" sz="2400" b="1" dirty="0" smtClean="0">
                <a:latin typeface="Times New Roman" panose="02020603050405020304" pitchFamily="18" charset="0"/>
                <a:cs typeface="Times New Roman" panose="02020603050405020304" pitchFamily="18" charset="0"/>
              </a:rPr>
              <a:t>Percentage with low levels of physical activity(defined </a:t>
            </a:r>
            <a:br>
              <a:rPr lang="en-US" sz="2400" b="1" dirty="0" smtClean="0">
                <a:latin typeface="Times New Roman" panose="02020603050405020304" pitchFamily="18" charset="0"/>
                <a:cs typeface="Times New Roman" panose="02020603050405020304" pitchFamily="18" charset="0"/>
              </a:rPr>
            </a:br>
            <a:r>
              <a:rPr lang="fa-IR" sz="2400" b="1" dirty="0" smtClean="0">
                <a:latin typeface="Times New Roman" panose="02020603050405020304" pitchFamily="18" charset="0"/>
                <a:cs typeface="Times New Roman" panose="02020603050405020304" pitchFamily="18" charset="0"/>
              </a:rPr>
              <a:t> درصد افراد با فعالیت فیزیکی کم </a:t>
            </a:r>
            <a:br>
              <a:rPr lang="fa-IR"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as &lt;600 MET- min/week</a:t>
            </a:r>
            <a:endParaRPr lang="fa-I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839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42852"/>
      </a:dk2>
      <a:lt2>
        <a:srgbClr val="C0D7EC"/>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solidFill>
          <a:srgbClr val="92D050"/>
        </a:solidFill>
        <a:ln>
          <a:solidFill>
            <a:srgbClr val="00B050"/>
          </a:solidFill>
        </a:ln>
        <a:scene3d>
          <a:camera prst="orthographicFront">
            <a:rot lat="0" lon="300000" rev="0"/>
          </a:camera>
          <a:lightRig rig="threePt" dir="t"/>
        </a:scene3d>
      </a:spPr>
      <a:bodyPr wrap="square" rtlCol="0">
        <a:spAutoFit/>
      </a:bodyPr>
      <a:lstStyle>
        <a:defPPr algn="ctr" rtl="1">
          <a:defRPr sz="2800" dirty="0" smtClean="0">
            <a:cs typeface="2  Farnaz" panose="00000400000000000000"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60</TotalTime>
  <Words>920</Words>
  <Application>Microsoft Office PowerPoint</Application>
  <PresentationFormat>On-screen Show (4:3)</PresentationFormat>
  <Paragraphs>116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ACTIVE IRAN</vt:lpstr>
      <vt:lpstr>تعریف فعالیت بدنی</vt:lpstr>
      <vt:lpstr>PowerPoint Presentation</vt:lpstr>
      <vt:lpstr>آمار جهانی</vt:lpstr>
      <vt:lpstr>احتمال مرگ و پيشرفت بيماري هاي قلبي عروقي  در افراد كم تحرك</vt:lpstr>
      <vt:lpstr>اثرات ورزش بر دستگاه های بدن </vt:lpstr>
      <vt:lpstr>PowerPoint Presentation</vt:lpstr>
      <vt:lpstr>Physical activity  Co-benefits </vt:lpstr>
      <vt:lpstr>Percentage with low levels of physical activity(defined   درصد افراد با فعالیت فیزیکی کم  as &lt;600 MET- min/week</vt:lpstr>
      <vt:lpstr>PowerPoint Presentation</vt:lpstr>
      <vt:lpstr>PowerPoint Presentation</vt:lpstr>
      <vt:lpstr>گروه بندی فعالیت  های بدنی</vt:lpstr>
      <vt:lpstr>PowerPoint Presentation</vt:lpstr>
      <vt:lpstr>PowerPoint Presentation</vt:lpstr>
      <vt:lpstr>PowerPoint Presentation</vt:lpstr>
      <vt:lpstr>PowerPoint Presentation</vt:lpstr>
      <vt:lpstr>PowerPoint Presentation</vt:lpstr>
      <vt:lpstr>PowerPoint Presentation</vt:lpstr>
      <vt:lpstr>نکته مهم </vt:lpstr>
      <vt:lpstr>سازمان جهانی بهداشت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IRAN</dc:title>
  <dc:creator>R.Sadegh</dc:creator>
  <cp:lastModifiedBy>hamrahrayane</cp:lastModifiedBy>
  <cp:revision>10</cp:revision>
  <dcterms:created xsi:type="dcterms:W3CDTF">2006-08-16T00:00:00Z</dcterms:created>
  <dcterms:modified xsi:type="dcterms:W3CDTF">2017-10-21T19:33:39Z</dcterms:modified>
</cp:coreProperties>
</file>